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7" r:id="rId3"/>
    <p:sldId id="263" r:id="rId4"/>
    <p:sldId id="264" r:id="rId5"/>
    <p:sldId id="265" r:id="rId6"/>
    <p:sldId id="256" r:id="rId7"/>
    <p:sldId id="259" r:id="rId8"/>
    <p:sldId id="268" r:id="rId9"/>
    <p:sldId id="269" r:id="rId10"/>
    <p:sldId id="270" r:id="rId11"/>
    <p:sldId id="267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E0E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B78D7-D67C-4F1B-9783-1E43B6CCD7DD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9A4CC-EBEA-4A51-840D-419E29939A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A4CC-EBEA-4A51-840D-419E29939A02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A1852-01C8-408E-8B41-B41C9011DCDE}" type="datetimeFigureOut">
              <a:rPr lang="pt-PT" smtClean="0"/>
              <a:pPr/>
              <a:t>11-05-2011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7766-8CE8-4650-BAF0-81A4A980F7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-ah.pt/" TargetMode="External"/><Relationship Id="rId2" Type="http://schemas.openxmlformats.org/officeDocument/2006/relationships/hyperlink" Target="http://www.enciclopedia.com.pt/images/cmangg_ll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m-ah.pt/angrosfera/" TargetMode="External"/><Relationship Id="rId4" Type="http://schemas.openxmlformats.org/officeDocument/2006/relationships/hyperlink" Target="http://www.diarioinsular.com/version/1.1/r13/img/2010.12.23/Cap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3528" y="332656"/>
            <a:ext cx="845455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Câmara Municipal e Assembleia Municipal parceiras no projecto             “ SUSTENTABILIDADE”</a:t>
            </a:r>
          </a:p>
          <a:p>
            <a:pPr algn="ctr"/>
            <a:r>
              <a:rPr lang="pt-P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 amigas do ambiente </a:t>
            </a:r>
            <a:endParaRPr lang="pt-PT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pt-PT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0" y="542926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Trabalho elaborado por: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Daniela Santos nº6 9º2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Floriberto Câmara nº9 9º2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Bianca Azevedo nº23 9º2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m-ah.pt/angrosfera/patrimonio-subaquatico/imagens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357586" cy="222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785786" y="3071810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aur" pitchFamily="18" charset="0"/>
              </a:rPr>
              <a:t>Património subaquático</a:t>
            </a:r>
            <a:endParaRPr lang="pt-PT" sz="1600" dirty="0">
              <a:latin typeface="Centaur" pitchFamily="18" charset="0"/>
            </a:endParaRPr>
          </a:p>
        </p:txBody>
      </p:sp>
      <p:pic>
        <p:nvPicPr>
          <p:cNvPr id="27652" name="Picture 4" descr="http://www.cm-ah.pt/angrosfera/patrimonio-subaquatico/imagens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0"/>
            <a:ext cx="3714776" cy="555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ângulo 4"/>
          <p:cNvSpPr/>
          <p:nvPr/>
        </p:nvSpPr>
        <p:spPr>
          <a:xfrm>
            <a:off x="4786314" y="6215082"/>
            <a:ext cx="2178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Centaur" pitchFamily="18" charset="0"/>
              </a:rPr>
              <a:t>Património subaquático</a:t>
            </a:r>
            <a:endParaRPr lang="pt-PT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20272" y="188640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latin typeface="Centaur" pitchFamily="18" charset="0"/>
              </a:rPr>
              <a:t> </a:t>
            </a:r>
            <a:endParaRPr lang="pt-PT" sz="3200" dirty="0">
              <a:latin typeface="Centaur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268761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  </a:t>
            </a:r>
            <a:r>
              <a:rPr lang="pt-PT" sz="1600" dirty="0" smtClean="0">
                <a:latin typeface="Centaur" pitchFamily="18" charset="0"/>
                <a:hlinkClick r:id="rId2"/>
              </a:rPr>
              <a:t>http://www.enciclopedia.com.pt/images/cmangg_llk.jpg</a:t>
            </a:r>
            <a:endParaRPr lang="pt-PT" sz="1600" dirty="0" smtClean="0">
              <a:latin typeface="Centaur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  </a:t>
            </a:r>
            <a:r>
              <a:rPr lang="pt-PT" sz="1600" dirty="0" smtClean="0">
                <a:latin typeface="Centaur" pitchFamily="18" charset="0"/>
                <a:hlinkClick r:id="rId3"/>
              </a:rPr>
              <a:t>http://www.cm-ah.pt/</a:t>
            </a:r>
            <a:endParaRPr lang="pt-PT" sz="1600" dirty="0" smtClean="0">
              <a:latin typeface="Centaur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  </a:t>
            </a:r>
            <a:r>
              <a:rPr lang="pt-PT" sz="1600" dirty="0" smtClean="0">
                <a:latin typeface="Centaur" pitchFamily="18" charset="0"/>
                <a:hlinkClick r:id="rId4"/>
              </a:rPr>
              <a:t>http://www.diarioinsular.com/version/1.1/r13/img/2010.12.23//Capa.JPG</a:t>
            </a:r>
            <a:endParaRPr lang="pt-PT" sz="1600" dirty="0" smtClean="0">
              <a:latin typeface="Centaur" pitchFamily="18" charset="0"/>
            </a:endParaRPr>
          </a:p>
          <a:p>
            <a:r>
              <a:rPr lang="pt-PT" sz="1600" dirty="0" smtClean="0">
                <a:latin typeface="Centaur" pitchFamily="18" charset="0"/>
              </a:rPr>
              <a:t>   </a:t>
            </a:r>
            <a:r>
              <a:rPr lang="pt-PT" sz="1600" dirty="0" smtClean="0">
                <a:latin typeface="Centaur" pitchFamily="18" charset="0"/>
                <a:hlinkClick r:id="rId5"/>
              </a:rPr>
              <a:t>http</a:t>
            </a:r>
            <a:r>
              <a:rPr lang="pt-PT" sz="1600" dirty="0" smtClean="0">
                <a:latin typeface="Centaur" pitchFamily="18" charset="0"/>
                <a:hlinkClick r:id="rId5"/>
              </a:rPr>
              <a:t>://www.cm-ah.pt/angrosfera</a:t>
            </a:r>
            <a:r>
              <a:rPr lang="pt-PT" sz="1600" dirty="0" smtClean="0">
                <a:latin typeface="Centaur" pitchFamily="18" charset="0"/>
                <a:hlinkClick r:id="rId5"/>
              </a:rPr>
              <a:t>/</a:t>
            </a:r>
            <a:endParaRPr lang="pt-PT" sz="1600" dirty="0" smtClean="0">
              <a:latin typeface="Centaur" pitchFamily="18" charset="0"/>
            </a:endParaRPr>
          </a:p>
          <a:p>
            <a:r>
              <a:rPr lang="pt-PT" sz="1600" dirty="0" smtClean="0">
                <a:latin typeface="Centaur" pitchFamily="18" charset="0"/>
              </a:rPr>
              <a:t> </a:t>
            </a:r>
            <a:r>
              <a:rPr lang="pt-PT" sz="1600" dirty="0" smtClean="0">
                <a:latin typeface="Centaur" pitchFamily="18" charset="0"/>
              </a:rPr>
              <a:t> </a:t>
            </a:r>
            <a:endParaRPr lang="pt-PT" sz="1600" dirty="0" smtClean="0">
              <a:latin typeface="Centaur" pitchFamily="18" charset="0"/>
            </a:endParaRPr>
          </a:p>
          <a:p>
            <a:r>
              <a:rPr lang="pt-PT" sz="1600" dirty="0" smtClean="0">
                <a:latin typeface="Centaur" pitchFamily="18" charset="0"/>
              </a:rPr>
              <a:t>  Maia, Cristina | Brandão, Isabel </a:t>
            </a:r>
            <a:r>
              <a:rPr lang="pt-PT" sz="1600" dirty="0" err="1" smtClean="0">
                <a:latin typeface="Centaur" pitchFamily="18" charset="0"/>
              </a:rPr>
              <a:t>Paulos</a:t>
            </a:r>
            <a:r>
              <a:rPr lang="pt-PT" sz="1600" dirty="0" smtClean="0">
                <a:latin typeface="Centaur" pitchFamily="18" charset="0"/>
              </a:rPr>
              <a:t>, Viva </a:t>
            </a:r>
            <a:r>
              <a:rPr lang="pt-PT" sz="1600" dirty="0" smtClean="0">
                <a:latin typeface="Centaur" pitchFamily="18" charset="0"/>
              </a:rPr>
              <a:t>a História! </a:t>
            </a:r>
            <a:r>
              <a:rPr lang="pt-PT" sz="1600" dirty="0" smtClean="0">
                <a:latin typeface="Centaur" pitchFamily="18" charset="0"/>
              </a:rPr>
              <a:t>9ºano, </a:t>
            </a:r>
            <a:r>
              <a:rPr lang="pt-PT" sz="1600" smtClean="0">
                <a:latin typeface="Centaur" pitchFamily="18" charset="0"/>
              </a:rPr>
              <a:t>Porto Editora</a:t>
            </a:r>
            <a:endParaRPr lang="pt-PT" sz="1600" dirty="0" smtClean="0">
              <a:latin typeface="Centaur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  Jornal Diário Insular, 26 Fev. </a:t>
            </a:r>
            <a:r>
              <a:rPr lang="pt-PT" sz="1600" dirty="0" smtClean="0">
                <a:latin typeface="Centaur" pitchFamily="18" charset="0"/>
              </a:rPr>
              <a:t>2011</a:t>
            </a:r>
            <a:endParaRPr lang="pt-PT" sz="1600" dirty="0" smtClean="0">
              <a:latin typeface="Centaur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PT" sz="1600" dirty="0" smtClean="0">
              <a:latin typeface="Centaur" pitchFamily="18" charset="0"/>
            </a:endParaRPr>
          </a:p>
          <a:p>
            <a:pPr algn="just">
              <a:lnSpc>
                <a:spcPct val="150000"/>
              </a:lnSpc>
            </a:pPr>
            <a:endParaRPr lang="pt-PT" sz="1600" dirty="0" smtClean="0">
              <a:latin typeface="Centaur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3286116" y="214290"/>
            <a:ext cx="3078663" cy="1227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WebGrafia</a:t>
            </a:r>
            <a:r>
              <a:rPr lang="pt-P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 </a:t>
            </a:r>
            <a:endParaRPr lang="pt-PT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71472" y="1928802"/>
            <a:ext cx="81439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	 </a:t>
            </a:r>
            <a:r>
              <a:rPr lang="pt-PT" sz="1600" dirty="0">
                <a:latin typeface="Centaur" pitchFamily="18" charset="0"/>
              </a:rPr>
              <a:t>Depois do 25 de Abril e com a aprovação da Constituição de 1976 consagrou-se a descentralização política. Estabeleceu-se o poder autárquico, pois as autarquias locais passaram a dispor de órgãos eleitos pelas respectivas populações (Câmara Municipal, Assembleia Municipal, Junta de Freguesia, e Assembleia de Freguesia), que são independentes do Governo.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	Neste </a:t>
            </a:r>
            <a:r>
              <a:rPr lang="pt-PT" sz="1600" dirty="0">
                <a:latin typeface="Centaur" pitchFamily="18" charset="0"/>
              </a:rPr>
              <a:t>âmbito fomos pesquisar de que modo a Câmara Municipal de Angra do </a:t>
            </a:r>
            <a:r>
              <a:rPr lang="pt-PT" sz="1600" dirty="0" smtClean="0">
                <a:latin typeface="Centaur" pitchFamily="18" charset="0"/>
              </a:rPr>
              <a:t>Heroísmo, nossa parceira neste projecto, e </a:t>
            </a:r>
            <a:r>
              <a:rPr lang="pt-PT" sz="1600" dirty="0">
                <a:latin typeface="Centaur" pitchFamily="18" charset="0"/>
              </a:rPr>
              <a:t>a respectiva Assembleia Municipal </a:t>
            </a:r>
            <a:r>
              <a:rPr lang="pt-PT" sz="1600" dirty="0" smtClean="0">
                <a:latin typeface="Centaur" pitchFamily="18" charset="0"/>
              </a:rPr>
              <a:t>têm </a:t>
            </a:r>
            <a:r>
              <a:rPr lang="pt-PT" sz="1600" dirty="0">
                <a:latin typeface="Centaur" pitchFamily="18" charset="0"/>
              </a:rPr>
              <a:t>preocupações ambientalistas. 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	Na </a:t>
            </a:r>
            <a:r>
              <a:rPr lang="pt-PT" sz="1600" dirty="0">
                <a:latin typeface="Centaur" pitchFamily="18" charset="0"/>
              </a:rPr>
              <a:t>nossa pesquisa encontramos um site da responsabilidade da Câmara Municipal de Angra – Angroesfera – que faz uma listagem dos principais ícones ambientais da Ilha, património subaquático, trilhos pedestres, flora e fauna e aspectos de interesses </a:t>
            </a:r>
            <a:r>
              <a:rPr lang="pt-PT" sz="1600" dirty="0" smtClean="0">
                <a:latin typeface="Centaur" pitchFamily="18" charset="0"/>
              </a:rPr>
              <a:t>turístico. </a:t>
            </a:r>
            <a:endParaRPr lang="pt-PT" sz="1600" dirty="0">
              <a:latin typeface="Centaur" pitchFamily="18" charset="0"/>
            </a:endParaRPr>
          </a:p>
          <a:p>
            <a:endParaRPr lang="pt-PT" sz="1600" dirty="0"/>
          </a:p>
        </p:txBody>
      </p:sp>
      <p:sp>
        <p:nvSpPr>
          <p:cNvPr id="6" name="Retângulo 5"/>
          <p:cNvSpPr/>
          <p:nvPr/>
        </p:nvSpPr>
        <p:spPr>
          <a:xfrm>
            <a:off x="5724128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 smtClean="0">
                <a:latin typeface="Centaur" pitchFamily="18" charset="0"/>
              </a:rPr>
              <a:t>Fonte: História 9º ano – Viva a História! </a:t>
            </a:r>
          </a:p>
          <a:p>
            <a:r>
              <a:rPr lang="pt-PT" sz="1400" dirty="0" smtClean="0">
                <a:latin typeface="Centaur" pitchFamily="18" charset="0"/>
              </a:rPr>
              <a:t>Maia, Cristina | Brandão, Isabel </a:t>
            </a:r>
            <a:r>
              <a:rPr lang="pt-PT" sz="1400" dirty="0" err="1" smtClean="0">
                <a:latin typeface="Centaur" pitchFamily="18" charset="0"/>
              </a:rPr>
              <a:t>Paulos</a:t>
            </a:r>
            <a:endParaRPr lang="pt-PT" sz="1400" dirty="0">
              <a:latin typeface="Centaur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987824" y="404664"/>
            <a:ext cx="3092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Introdução:</a:t>
            </a:r>
            <a:endParaRPr lang="pt-P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11760" y="908720"/>
            <a:ext cx="47525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Andreia Martins Cardoso da Costa – Presidente da Câmara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 Municipal de Angra do Heroísmo</a:t>
            </a:r>
            <a:endParaRPr lang="pt-PT" sz="1600" dirty="0">
              <a:latin typeface="Centaur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94421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132856"/>
            <a:ext cx="1631146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2483768" y="2996952"/>
            <a:ext cx="47525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Francisco Cota Rodrigues</a:t>
            </a:r>
            <a:r>
              <a:rPr lang="pt-PT" sz="1600" dirty="0">
                <a:latin typeface="Centaur" pitchFamily="18" charset="0"/>
              </a:rPr>
              <a:t> </a:t>
            </a:r>
            <a:r>
              <a:rPr lang="pt-PT" sz="1600" dirty="0" smtClean="0">
                <a:latin typeface="Centaur" pitchFamily="18" charset="0"/>
              </a:rPr>
              <a:t>– Vereador  da Câmara Municipal de Angra do Heroísmo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1963511" cy="2552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483768" y="5085184"/>
            <a:ext cx="47525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Raquel Margarida Pinheiro da Silva – Vereadora da Câmara Municipal de Angra do Heroísmo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2031732" y="0"/>
            <a:ext cx="7112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Constituição do Executivo :</a:t>
            </a:r>
            <a:endParaRPr lang="pt-P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72208" cy="2630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627784" y="1340768"/>
            <a:ext cx="47525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António Lima Cardoso Ventura – Vereador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76872"/>
            <a:ext cx="1763688" cy="2514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2195736" y="3212976"/>
            <a:ext cx="4752528" cy="4305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Maria Teresa Valadão  Caldeira Martins – Vereadora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848618"/>
            <a:ext cx="233910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     </a:t>
            </a:r>
          </a:p>
        </p:txBody>
      </p:sp>
      <p:pic>
        <p:nvPicPr>
          <p:cNvPr id="2054" name="Picture 6" descr="http://www.cm-ah.pt/uploads_fck/imagens/03_Fernando-Di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1944216" cy="2683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2195736" y="5229200"/>
            <a:ext cx="4752528" cy="4305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Fernando Francisco de Paiva Dias - Verador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2663280" y="0"/>
            <a:ext cx="64807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Vereadores Eleitos pelo PSD :</a:t>
            </a:r>
            <a:endParaRPr lang="pt-PT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51920" y="0"/>
            <a:ext cx="5798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Vereador Eleito pelo PSD :</a:t>
            </a:r>
            <a:endParaRPr lang="pt-PT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PT" sz="3200" dirty="0">
              <a:latin typeface="Centaur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721149" cy="4079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4067944" y="2492896"/>
            <a:ext cx="32403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Artur Manuel Leal Lima - Vereador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785918" y="142852"/>
            <a:ext cx="5907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Assembleia Municipal </a:t>
            </a:r>
          </a:p>
          <a:p>
            <a:pPr algn="ctr"/>
            <a:r>
              <a:rPr lang="pt-P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Angra do Heroísmo</a:t>
            </a:r>
            <a:endParaRPr lang="pt-P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4357694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solidFill>
                  <a:schemeClr val="bg1"/>
                </a:solidFill>
                <a:latin typeface="Centaur" pitchFamily="18" charset="0"/>
              </a:rPr>
              <a:t>A </a:t>
            </a:r>
            <a:r>
              <a:rPr lang="pt-PT" sz="1600" dirty="0" smtClean="0">
                <a:solidFill>
                  <a:schemeClr val="bg1"/>
                </a:solidFill>
                <a:latin typeface="Centaur" pitchFamily="18" charset="0"/>
              </a:rPr>
              <a:t>Assembleia Municipal de Angra do Heroísmo é presidida por: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solidFill>
                  <a:schemeClr val="bg1"/>
                </a:solidFill>
                <a:latin typeface="Centaur" pitchFamily="18" charset="0"/>
              </a:rPr>
              <a:t>Ricardo </a:t>
            </a:r>
            <a:r>
              <a:rPr lang="pt-PT" sz="1600" dirty="0" smtClean="0">
                <a:solidFill>
                  <a:schemeClr val="bg1"/>
                </a:solidFill>
                <a:latin typeface="Centaur" pitchFamily="18" charset="0"/>
              </a:rPr>
              <a:t>Manuel Rodrigues de Barros 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931576" y="142852"/>
            <a:ext cx="18473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endParaRPr lang="pt-PT" sz="3200" dirty="0"/>
          </a:p>
        </p:txBody>
      </p:sp>
      <p:sp>
        <p:nvSpPr>
          <p:cNvPr id="5" name="Rectângulo 4"/>
          <p:cNvSpPr/>
          <p:nvPr/>
        </p:nvSpPr>
        <p:spPr>
          <a:xfrm>
            <a:off x="1043608" y="2780928"/>
            <a:ext cx="7572428" cy="227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aur" pitchFamily="18" charset="0"/>
              </a:rPr>
              <a:t>Sexta-feira, dia 25 de Fevereiro de 2011, foi aprovado o Regulamento Municipal de Resíduos Urbanos e Limpeza pública, um documento que prevê multas que atingem os 2500 euros para quem entrar em transgressão. Por exemplo paga-se de 250 a 2500 por lançar em sarjetas miradouros ou na via pública, imundices, quaisquer objectos ou detritos, águas poluídas, tinhas, óleos ou outros elementos poluentes, 100 a 2500 se mantiver árvores, arbustos, silvados ou sebes pendentes sobre a via pública ou espaço público que estorvem ou impeçam a limpeza urbana. </a:t>
            </a:r>
            <a:endParaRPr lang="pt-PT" sz="1600" dirty="0">
              <a:latin typeface="Centaur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14678" y="142873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dirty="0" smtClean="0">
              <a:latin typeface="Centaur" pitchFamily="18" charset="0"/>
            </a:endParaRPr>
          </a:p>
          <a:p>
            <a:endParaRPr lang="pt-PT" sz="1600" dirty="0" smtClean="0">
              <a:latin typeface="Centaur" pitchFamily="18" charset="0"/>
            </a:endParaRPr>
          </a:p>
          <a:p>
            <a:r>
              <a:rPr lang="pt-PT" sz="1600" dirty="0" smtClean="0">
                <a:latin typeface="Centaur" pitchFamily="18" charset="0"/>
              </a:rPr>
              <a:t>Uma decisão amiga do Ambiente… </a:t>
            </a:r>
            <a:endParaRPr lang="pt-PT" sz="1600" dirty="0">
              <a:latin typeface="Centaur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68144" y="633478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 </a:t>
            </a:r>
          </a:p>
        </p:txBody>
      </p:sp>
      <p:sp>
        <p:nvSpPr>
          <p:cNvPr id="8" name="Rectângulo 7"/>
          <p:cNvSpPr/>
          <p:nvPr/>
        </p:nvSpPr>
        <p:spPr>
          <a:xfrm>
            <a:off x="214282" y="0"/>
            <a:ext cx="87540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 pitchFamily="18" charset="0"/>
              </a:rPr>
              <a:t>Assembleia Municipal de Angra do Heroísmo :</a:t>
            </a:r>
            <a:endParaRPr lang="pt-P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786050" y="357166"/>
            <a:ext cx="3234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Angrosfera</a:t>
            </a:r>
            <a:endParaRPr lang="pt-P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4414" y="1714488"/>
            <a:ext cx="62865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	</a:t>
            </a:r>
            <a:r>
              <a:rPr lang="pt-PT" sz="1600" dirty="0" err="1" smtClean="0">
                <a:latin typeface="Centaur" pitchFamily="18" charset="0"/>
              </a:rPr>
              <a:t>Angrosfera</a:t>
            </a:r>
            <a:r>
              <a:rPr lang="pt-PT" sz="1600" dirty="0" smtClean="0">
                <a:latin typeface="Centaur" pitchFamily="18" charset="0"/>
              </a:rPr>
              <a:t> é um  site da responsabilidade da câmara municipal de </a:t>
            </a:r>
            <a:r>
              <a:rPr lang="pt-PT" sz="1600" dirty="0" smtClean="0">
                <a:latin typeface="Centaur" pitchFamily="18" charset="0"/>
              </a:rPr>
              <a:t>Angra </a:t>
            </a:r>
            <a:r>
              <a:rPr lang="pt-PT" sz="1600" dirty="0" smtClean="0">
                <a:latin typeface="Centaur" pitchFamily="18" charset="0"/>
              </a:rPr>
              <a:t>do </a:t>
            </a:r>
            <a:r>
              <a:rPr lang="pt-PT" sz="1600" dirty="0" smtClean="0">
                <a:latin typeface="Centaur" pitchFamily="18" charset="0"/>
              </a:rPr>
              <a:t>Heroísmo, que </a:t>
            </a:r>
            <a:r>
              <a:rPr lang="pt-PT" sz="1600" dirty="0" smtClean="0">
                <a:latin typeface="Centaur" pitchFamily="18" charset="0"/>
              </a:rPr>
              <a:t>consiste em mostrar-nos a riqueza do nosso </a:t>
            </a:r>
            <a:r>
              <a:rPr lang="pt-PT" sz="1600" dirty="0" smtClean="0">
                <a:latin typeface="Centaur" pitchFamily="18" charset="0"/>
              </a:rPr>
              <a:t>concelho</a:t>
            </a:r>
            <a:r>
              <a:rPr lang="pt-PT" sz="1600" dirty="0" smtClean="0">
                <a:latin typeface="Centaur" pitchFamily="18" charset="0"/>
              </a:rPr>
              <a:t>. </a:t>
            </a:r>
          </a:p>
          <a:p>
            <a:r>
              <a:rPr lang="pt-PT" sz="1600" dirty="0" smtClean="0">
                <a:latin typeface="Centaur" pitchFamily="18" charset="0"/>
              </a:rPr>
              <a:t>	Angra alberga em si um vasto património natural que promove, divulga, revela os seus segredos a todos os angrenses e a quem nos visita e é isso que a </a:t>
            </a:r>
            <a:r>
              <a:rPr lang="pt-PT" sz="1600" dirty="0" err="1" smtClean="0">
                <a:latin typeface="Centaur" pitchFamily="18" charset="0"/>
              </a:rPr>
              <a:t>Angrosfera</a:t>
            </a:r>
            <a:r>
              <a:rPr lang="pt-PT" sz="1600" dirty="0" smtClean="0">
                <a:latin typeface="Centaur" pitchFamily="18" charset="0"/>
              </a:rPr>
              <a:t> nos tenta mostrar. </a:t>
            </a:r>
          </a:p>
          <a:p>
            <a:r>
              <a:rPr lang="pt-PT" sz="1600" dirty="0" smtClean="0">
                <a:latin typeface="Centaur" pitchFamily="18" charset="0"/>
              </a:rPr>
              <a:t>	Desde as grutas, trilhos pedestres, lagoas e até aos miradouros , Angra revela ter uma vasta diversidade, que nos permite conhecer o que somos e o que fomos. </a:t>
            </a:r>
          </a:p>
          <a:p>
            <a:r>
              <a:rPr lang="pt-PT" sz="1600" dirty="0" smtClean="0">
                <a:latin typeface="Centaur" pitchFamily="18" charset="0"/>
              </a:rPr>
              <a:t>	O património subaquático da baía de Angra, as crateras dos vulcões do Monte Brasil e da serra de Santa Bárbara têm uma flora que o tempo e a geografia foram preservando únicas.</a:t>
            </a:r>
          </a:p>
          <a:p>
            <a:r>
              <a:rPr lang="pt-PT" dirty="0" smtClean="0"/>
              <a:t> 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1026" name="Picture 2" descr="http://www.cm-ah.pt/angrosfera/patrimonio-subaquatico/imagens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16157">
            <a:off x="5104404" y="4648089"/>
            <a:ext cx="2599312" cy="173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m-ah.pt/angrosfera/miradouros/serra-sta-barbara/imagens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3453897" cy="2309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ixaDeTexto 3"/>
          <p:cNvSpPr txBox="1"/>
          <p:nvPr/>
        </p:nvSpPr>
        <p:spPr>
          <a:xfrm>
            <a:off x="1285852" y="3357562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aur" pitchFamily="18" charset="0"/>
              </a:rPr>
              <a:t>Miradouro da Serra de Santa Bárbara </a:t>
            </a:r>
            <a:endParaRPr lang="pt-PT" sz="1600" dirty="0">
              <a:latin typeface="Centaur" pitchFamily="18" charset="0"/>
            </a:endParaRPr>
          </a:p>
        </p:txBody>
      </p:sp>
      <p:pic>
        <p:nvPicPr>
          <p:cNvPr id="26628" name="Picture 4" descr="http://www.cm-ah.pt/angrosfera/miradouros/memoria/imagens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335758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4857752" y="3357562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aur" pitchFamily="18" charset="0"/>
              </a:rPr>
              <a:t>       Miradouro da Memória</a:t>
            </a:r>
            <a:endParaRPr lang="pt-PT" sz="1600" dirty="0">
              <a:latin typeface="Centaur" pitchFamily="18" charset="0"/>
            </a:endParaRPr>
          </a:p>
        </p:txBody>
      </p:sp>
      <p:pic>
        <p:nvPicPr>
          <p:cNvPr id="26630" name="Picture 6" descr="http://www.cm-ah.pt/angrosfera/grutas/algar-carvao/imagens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86190"/>
            <a:ext cx="3286148" cy="219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1214414" y="6215082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aur" pitchFamily="18" charset="0"/>
              </a:rPr>
              <a:t>       Gruta Algar do Carvão</a:t>
            </a:r>
            <a:endParaRPr lang="pt-PT" sz="1600" dirty="0">
              <a:latin typeface="Centaur" pitchFamily="18" charset="0"/>
            </a:endParaRPr>
          </a:p>
        </p:txBody>
      </p:sp>
      <p:pic>
        <p:nvPicPr>
          <p:cNvPr id="26632" name="Picture 8" descr="http://www.cm-ah.pt/angrosfera/grutas/natal/imagens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14752"/>
            <a:ext cx="3509432" cy="227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ixaDeTexto 9"/>
          <p:cNvSpPr txBox="1"/>
          <p:nvPr/>
        </p:nvSpPr>
        <p:spPr>
          <a:xfrm>
            <a:off x="5143504" y="614364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entaur" pitchFamily="18" charset="0"/>
              </a:rPr>
              <a:t>Gruta do Natal</a:t>
            </a:r>
            <a:endParaRPr lang="pt-PT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341</Words>
  <Application>Microsoft Office PowerPoint</Application>
  <PresentationFormat>Apresentação no Ecrã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</vt:vector>
  </TitlesOfParts>
  <Company>EBSTB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aluno9-2</dc:creator>
  <cp:lastModifiedBy>lfavila</cp:lastModifiedBy>
  <cp:revision>18</cp:revision>
  <dcterms:created xsi:type="dcterms:W3CDTF">2011-03-01T11:19:39Z</dcterms:created>
  <dcterms:modified xsi:type="dcterms:W3CDTF">2011-05-11T12:33:23Z</dcterms:modified>
</cp:coreProperties>
</file>