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132" autoAdjust="0"/>
    <p:restoredTop sz="94660"/>
  </p:normalViewPr>
  <p:slideViewPr>
    <p:cSldViewPr>
      <p:cViewPr varScale="1">
        <p:scale>
          <a:sx n="69" d="100"/>
          <a:sy n="69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B7B02-3316-4E2E-9730-83F3547F4570}" type="datetimeFigureOut">
              <a:rPr lang="pt-PT" smtClean="0"/>
              <a:pPr/>
              <a:t>09-05-2011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AD57C-FD24-4AA7-9A4D-28C3D590DCEB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npeace.org/usa/en/" TargetMode="External"/><Relationship Id="rId7" Type="http://schemas.openxmlformats.org/officeDocument/2006/relationships/hyperlink" Target="http://www.apcor.pt/artigo/281.htm" TargetMode="External"/><Relationship Id="rId2" Type="http://schemas.openxmlformats.org/officeDocument/2006/relationships/hyperlink" Target="http://www.greenpeace.org/portugal/p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t.wikipedia.org/wiki/Categoria:Organiza%C3%A7%C3%B5es_ambientais" TargetMode="External"/><Relationship Id="rId5" Type="http://schemas.openxmlformats.org/officeDocument/2006/relationships/hyperlink" Target="http://www.recantodasletras.com.br/ensaios/2140070" TargetMode="External"/><Relationship Id="rId4" Type="http://schemas.openxmlformats.org/officeDocument/2006/relationships/hyperlink" Target="http://pt.wikipedia.org/wiki/Ambientalism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As principais organizações ambientais mundiais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5301208"/>
            <a:ext cx="2952328" cy="1296144"/>
          </a:xfrm>
        </p:spPr>
        <p:txBody>
          <a:bodyPr>
            <a:normAutofit/>
          </a:bodyPr>
          <a:lstStyle/>
          <a:p>
            <a:r>
              <a:rPr lang="pt-PT" sz="1600" dirty="0" smtClean="0">
                <a:solidFill>
                  <a:schemeClr val="tx1"/>
                </a:solidFill>
              </a:rPr>
              <a:t>Trabalho realizado por:</a:t>
            </a:r>
          </a:p>
          <a:p>
            <a:r>
              <a:rPr lang="pt-PT" sz="1600" dirty="0" smtClean="0">
                <a:solidFill>
                  <a:schemeClr val="tx1"/>
                </a:solidFill>
              </a:rPr>
              <a:t>Olga </a:t>
            </a:r>
            <a:r>
              <a:rPr lang="pt-PT" sz="1600" dirty="0" err="1" smtClean="0">
                <a:solidFill>
                  <a:schemeClr val="tx1"/>
                </a:solidFill>
              </a:rPr>
              <a:t>Piddubna</a:t>
            </a:r>
            <a:r>
              <a:rPr lang="pt-PT" sz="1600" dirty="0" smtClean="0">
                <a:solidFill>
                  <a:schemeClr val="tx1"/>
                </a:solidFill>
              </a:rPr>
              <a:t> nº15</a:t>
            </a:r>
          </a:p>
          <a:p>
            <a:r>
              <a:rPr lang="pt-PT" sz="1600" dirty="0" smtClean="0">
                <a:solidFill>
                  <a:schemeClr val="tx1"/>
                </a:solidFill>
              </a:rPr>
              <a:t>Tânia </a:t>
            </a:r>
            <a:r>
              <a:rPr lang="pt-PT" sz="1600" dirty="0" smtClean="0">
                <a:solidFill>
                  <a:schemeClr val="tx1"/>
                </a:solidFill>
              </a:rPr>
              <a:t>Silveira nº 17</a:t>
            </a:r>
          </a:p>
          <a:p>
            <a:endParaRPr lang="pt-P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Web grafia: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>
                <a:hlinkClick r:id="rId2"/>
              </a:rPr>
              <a:t>http://www.greenpeace.org/portugal/pt/</a:t>
            </a:r>
            <a:endParaRPr lang="pt-PT" sz="2400" dirty="0" smtClean="0"/>
          </a:p>
          <a:p>
            <a:r>
              <a:rPr lang="pt-PT" sz="2400" dirty="0" smtClean="0">
                <a:hlinkClick r:id="rId3"/>
              </a:rPr>
              <a:t>http://www.greenpeace.org/usa/en/</a:t>
            </a:r>
            <a:endParaRPr lang="pt-PT" sz="2400" dirty="0" smtClean="0"/>
          </a:p>
          <a:p>
            <a:r>
              <a:rPr lang="pt-PT" sz="2400" dirty="0" smtClean="0">
                <a:hlinkClick r:id="rId4"/>
              </a:rPr>
              <a:t>http://pt.wikipedia.org/wiki/Ambientalismo</a:t>
            </a:r>
            <a:endParaRPr lang="pt-PT" sz="2400" dirty="0" smtClean="0"/>
          </a:p>
          <a:p>
            <a:r>
              <a:rPr lang="pt-PT" sz="2400" dirty="0" smtClean="0">
                <a:hlinkClick r:id="rId5"/>
              </a:rPr>
              <a:t>http://www.recantodasletras.com.br/ensaios/2140070</a:t>
            </a:r>
            <a:endParaRPr lang="pt-PT" sz="2400" dirty="0" smtClean="0"/>
          </a:p>
          <a:p>
            <a:r>
              <a:rPr lang="pt-PT" sz="2400" dirty="0" smtClean="0">
                <a:hlinkClick r:id="rId6"/>
              </a:rPr>
              <a:t>http://pt.wikipedia.org/wiki/Categoria:Organiza%C3%A7%C3%B5es_ambientais</a:t>
            </a:r>
            <a:endParaRPr lang="pt-PT" sz="2400" dirty="0" smtClean="0"/>
          </a:p>
          <a:p>
            <a:r>
              <a:rPr lang="pt-PT" sz="2400" dirty="0" smtClean="0">
                <a:hlinkClick r:id="rId7"/>
              </a:rPr>
              <a:t>http://www.apcor.pt/artigo/281.htm</a:t>
            </a:r>
            <a:endParaRPr lang="pt-PT" sz="2400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google.pt/url?source=imgres&amp;ct=img&amp;q=http://www.refrigeracaopolar.com.br/imagens/geral/6.jpg&amp;sa=X&amp;ei=zht0TfLUIcb54AbW-PmCDQ&amp;ved=0CAQQ8wc&amp;usg=AFQjCNFU2DTYPd8IdLXMwUg0XstFFnTYX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 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PT" sz="2000" dirty="0" smtClean="0"/>
              <a:t>Este </a:t>
            </a:r>
            <a:r>
              <a:rPr lang="pt-PT" sz="2000" dirty="0" smtClean="0"/>
              <a:t>trabalho foi realizado em aspecto da disciplina História ,em que vamos falar sobre:</a:t>
            </a:r>
          </a:p>
          <a:p>
            <a:pPr>
              <a:buNone/>
            </a:pPr>
            <a:r>
              <a:rPr lang="pt-PT" sz="2000" dirty="0" smtClean="0"/>
              <a:t>O que é o movimento ambientalista.</a:t>
            </a:r>
          </a:p>
          <a:p>
            <a:pPr>
              <a:buNone/>
            </a:pPr>
            <a:r>
              <a:rPr lang="pt-PT" sz="2000" dirty="0" smtClean="0"/>
              <a:t>As principais organizações ambientais mundiais</a:t>
            </a:r>
            <a:endParaRPr lang="pt-PT" sz="2000" dirty="0"/>
          </a:p>
          <a:p>
            <a:pPr>
              <a:buNone/>
            </a:pPr>
            <a:r>
              <a:rPr lang="pt-PT" sz="2000" dirty="0" smtClean="0"/>
              <a:t>Os seus objectivos e actividades ,a sua história e acções.</a:t>
            </a:r>
          </a:p>
          <a:p>
            <a:pPr>
              <a:buNone/>
            </a:pPr>
            <a:r>
              <a:rPr lang="pt-PT" sz="2000" dirty="0" smtClean="0"/>
              <a:t>A principal e mais conhecida organização ambiental “Greenpeace”.</a:t>
            </a:r>
          </a:p>
          <a:p>
            <a:pPr>
              <a:buNone/>
            </a:pPr>
            <a:r>
              <a:rPr lang="pt-PT" sz="2000" dirty="0" smtClean="0"/>
              <a:t>As organizações em Portugal </a:t>
            </a:r>
          </a:p>
          <a:p>
            <a:pPr>
              <a:buNone/>
            </a:pPr>
            <a:endParaRPr lang="pt-PT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t3.gstatic.com/images?q=tbn:ANd9GcR_8sGIAliGE7sWlQD_QGBBmrNAqsQKrbgWzSqaLfuD4FyWXq-wD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777" y="24"/>
            <a:ext cx="9155777" cy="685800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7664" y="0"/>
            <a:ext cx="5904656" cy="954360"/>
          </a:xfrm>
        </p:spPr>
        <p:txBody>
          <a:bodyPr>
            <a:normAutofit/>
          </a:bodyPr>
          <a:lstStyle/>
          <a:p>
            <a:r>
              <a:rPr lang="pt-PT" dirty="0" smtClean="0"/>
              <a:t>Movimento ambiental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0" y="980728"/>
            <a:ext cx="8424936" cy="1296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dirty="0" smtClean="0"/>
              <a:t>  </a:t>
            </a:r>
            <a:r>
              <a:rPr lang="pt-PT" dirty="0" smtClean="0"/>
              <a:t>     </a:t>
            </a:r>
            <a:r>
              <a:rPr lang="pt-PT" sz="2000" dirty="0" smtClean="0"/>
              <a:t>O movimento ambientalista, um termo que inclui a conservação e política verde, é uma diversificada científica, social e movimento político para abordar as questões ambientais .</a:t>
            </a:r>
            <a:endParaRPr lang="pt-PT" sz="20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467544" y="227687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    Em </a:t>
            </a:r>
            <a:r>
              <a:rPr lang="pt-PT" dirty="0" smtClean="0"/>
              <a:t>seu reconhecimento da humanidade como um participante (não inimigo dos) os ecossistemas, o movimento é centrado em ecologia, saúde e direitos humanos</a:t>
            </a:r>
            <a:endParaRPr lang="pt-PT" dirty="0"/>
          </a:p>
        </p:txBody>
      </p:sp>
      <p:sp>
        <p:nvSpPr>
          <p:cNvPr id="7" name="CaixaDeTexto 6"/>
          <p:cNvSpPr txBox="1"/>
          <p:nvPr/>
        </p:nvSpPr>
        <p:spPr>
          <a:xfrm>
            <a:off x="2411760" y="3068960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Devido à natureza dos seus membros grandes, variados e fortes convicções, o movimento ambiental não é sempre unido em seus objectivos.</a:t>
            </a:r>
            <a:endParaRPr lang="pt-PT" dirty="0"/>
          </a:p>
        </p:txBody>
      </p:sp>
      <p:sp>
        <p:nvSpPr>
          <p:cNvPr id="8" name="CaixaDeTexto 7"/>
          <p:cNvSpPr txBox="1"/>
          <p:nvPr/>
        </p:nvSpPr>
        <p:spPr>
          <a:xfrm>
            <a:off x="5436096" y="4077072"/>
            <a:ext cx="3384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No seu sentido mais amplo, o movimento inclui cidadãos, profissionais, os devotos religiosos, políticos e extremistas.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59632" y="40466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Localização dos exemplos das organizações ambientais no mundo. </a:t>
            </a:r>
            <a:endParaRPr lang="pt-PT" dirty="0"/>
          </a:p>
        </p:txBody>
      </p:sp>
      <p:pic>
        <p:nvPicPr>
          <p:cNvPr id="18436" name="Picture 4" descr="http://www.google.pt/url?source=imgres&amp;ct=img&amp;q=http://www.uce.es/ENLACES/Mapa/mundo.gif&amp;sa=X&amp;ei=HB50TaeDHsz44AbhzfGADQ&amp;ved=0CAQQ8wc&amp;usg=AFQjCNHALZaKipJ-FBTsVIdvSC8iJJDnU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7866803" cy="4680520"/>
          </a:xfrm>
          <a:prstGeom prst="rect">
            <a:avLst/>
          </a:prstGeom>
          <a:noFill/>
        </p:spPr>
      </p:pic>
      <p:cxnSp>
        <p:nvCxnSpPr>
          <p:cNvPr id="8" name="Conexão recta unidireccional 7"/>
          <p:cNvCxnSpPr/>
          <p:nvPr/>
        </p:nvCxnSpPr>
        <p:spPr>
          <a:xfrm>
            <a:off x="2051720" y="3573016"/>
            <a:ext cx="115212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437" name="il_fi" descr="http://www.google.pt/url?source=imgres&amp;ct=img&amp;q=http://1.bp.blogspot.com/_GsWxTjsZW1s/TMM5QsHSuAI/AAAAAAAAAYk/qzvsn4ELt9M/s1600/concurso-ibama-2010.jpg&amp;sa=X&amp;ei=D9dmTYzSAY_qOd_6sJML&amp;ved=0CAQQ8wc&amp;usg=AFQjCNEUaXlH9gYEzfJYlNI-s90TvWz4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4262" y="2924944"/>
            <a:ext cx="725378" cy="63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Conexão recta unidireccional 10"/>
          <p:cNvCxnSpPr/>
          <p:nvPr/>
        </p:nvCxnSpPr>
        <p:spPr>
          <a:xfrm flipV="1">
            <a:off x="1979712" y="2348880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xão recta unidireccional 11"/>
          <p:cNvCxnSpPr/>
          <p:nvPr/>
        </p:nvCxnSpPr>
        <p:spPr>
          <a:xfrm>
            <a:off x="3851920" y="1772816"/>
            <a:ext cx="64807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xão recta unidireccional 12"/>
          <p:cNvCxnSpPr/>
          <p:nvPr/>
        </p:nvCxnSpPr>
        <p:spPr>
          <a:xfrm>
            <a:off x="6444208" y="4365104"/>
            <a:ext cx="79208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xão recta unidireccional 13"/>
          <p:cNvCxnSpPr/>
          <p:nvPr/>
        </p:nvCxnSpPr>
        <p:spPr>
          <a:xfrm>
            <a:off x="1979712" y="1700808"/>
            <a:ext cx="72008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xão recta unidireccional 14"/>
          <p:cNvCxnSpPr/>
          <p:nvPr/>
        </p:nvCxnSpPr>
        <p:spPr>
          <a:xfrm flipV="1">
            <a:off x="3923928" y="2278460"/>
            <a:ext cx="432048" cy="286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438" name="il_fi" descr="http://www.google.pt/url?source=imgres&amp;ct=img&amp;q=http://blog.calgarypubliclibrary.com/blogs/careers_community/logo_eco_canada.gif&amp;sa=X&amp;ei=R9dmTaOlAsSCOuKDgZUL&amp;ved=0CAQQ8wc&amp;usg=AFQjCNFN4iZoLaye5qnXjDXuxBczCKyiO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1556792"/>
            <a:ext cx="61912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il_fi" descr="http://www.google.pt/url?source=imgres&amp;ct=img&amp;q=http://ecourbana.files.wordpress.com/2008/11/friends-of-earth.gif&amp;sa=X&amp;ei=8tdmTcrtAsLtOae13YgL&amp;ved=0CAQQ8wc&amp;usg=AFQjCNFfcOGvg7kUyakT-We5cUeHCrzmo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1412776"/>
            <a:ext cx="4762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il_fi" descr="http://www.google.pt/url?source=imgres&amp;ct=img&amp;q=http://saber.sapo.ao/w/thumb.php%3Ff%3DEnvironmental_Protection_Agency_logo.svg%26w%3D300%26r%3D1&amp;sa=X&amp;ei=YdhmTZHXPIOVOtjVgJQL&amp;ved=0CAQQ8wc&amp;usg=AFQjCNEltwOjVjM0-gl_rXanCjK2WzFTM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03648" y="2204864"/>
            <a:ext cx="576064" cy="627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41" name="Imagem 2" descr="C:\Users\Olga\Desktop\world-wildlife-fund-wwf-logo-panda-face-eyes-nose-mouth-black-white-fur-body-legs-type-illustration-graphic-image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529125" y="4077072"/>
            <a:ext cx="864810" cy="525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43" name="Imagem 9" descr="C:\Users\Olga\Desktop\logoLPN[1]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71800" y="2348880"/>
            <a:ext cx="1080120" cy="574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Imagem 4" descr="C:\Users\Olga\Desktop\greenpeace-logo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 que “Greenpeace” ?</a:t>
            </a:r>
            <a:endParaRPr lang="pt-PT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idx="1"/>
          </p:nvPr>
        </p:nvSpPr>
        <p:spPr>
          <a:xfrm>
            <a:off x="-396552" y="1268760"/>
            <a:ext cx="3466728" cy="4525963"/>
          </a:xfrm>
        </p:spPr>
        <p:txBody>
          <a:bodyPr/>
          <a:lstStyle/>
          <a:p>
            <a:pPr>
              <a:buNone/>
            </a:pPr>
            <a:r>
              <a:rPr lang="pt-PT" sz="2000" dirty="0" smtClean="0"/>
              <a:t>      A Greenpeace é uma organização mundial cujo objectivo é mudar atitudes e comportamentos, para defender o meio ambiente e promover a paz. A Greenpeace existe porque este frágil planeta merece ter uma voz, precisa de soluções e de mudanças.</a:t>
            </a:r>
          </a:p>
          <a:p>
            <a:endParaRPr lang="pt-PT" dirty="0"/>
          </a:p>
        </p:txBody>
      </p:sp>
      <p:pic>
        <p:nvPicPr>
          <p:cNvPr id="1026" name="Picture 2" descr="C:\Users\Olga\Desktop\31936887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336" y="4869160"/>
            <a:ext cx="1181100" cy="1600200"/>
          </a:xfrm>
          <a:prstGeom prst="rect">
            <a:avLst/>
          </a:prstGeom>
          <a:noFill/>
        </p:spPr>
      </p:pic>
      <p:pic>
        <p:nvPicPr>
          <p:cNvPr id="1027" name="Picture 3" descr="C:\Users\Olga\Desktop\784067458[1].jpg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5301208"/>
            <a:ext cx="1107135" cy="11912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756592" y="260648"/>
            <a:ext cx="6275040" cy="1143000"/>
          </a:xfrm>
        </p:spPr>
        <p:txBody>
          <a:bodyPr/>
          <a:lstStyle/>
          <a:p>
            <a:r>
              <a:rPr lang="pt-PT" dirty="0" smtClean="0"/>
              <a:t>Como surgiu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44008" y="1340768"/>
            <a:ext cx="4186808" cy="5257799"/>
          </a:xfrm>
        </p:spPr>
        <p:txBody>
          <a:bodyPr>
            <a:normAutofit fontScale="85000" lnSpcReduction="20000"/>
          </a:bodyPr>
          <a:lstStyle/>
          <a:p>
            <a:r>
              <a:rPr lang="pt-PT" sz="2400" dirty="0" smtClean="0"/>
              <a:t>A Greenpeace surgiu de um protesto contra testes nucleares dos EUA no Alasca, em 1971. Doze americanos que fugiram para o Canadá por não concordarem com a política dos EUA organizaram o protesto, navegaram até lá para impedi-los. Os testes nucleares no local foram suspensos, e a região foi transformada num santuário de pássaros. Para eles, é importante estar presente fisicamente no local onde está a ocorrer algo e “testemunhar” o facto. Essa é a base dos valores da Greenpeace: estar presente no local onde está ocorre um dano, testemunhá-lo e divulgá-lo, mobilizar a opinião pública a fim de impedir a continuidade da destruição ambiental.</a:t>
            </a:r>
          </a:p>
          <a:p>
            <a:endParaRPr lang="pt-PT" dirty="0"/>
          </a:p>
        </p:txBody>
      </p:sp>
      <p:pic>
        <p:nvPicPr>
          <p:cNvPr id="7170" name="Picture 2" descr="http://www.greenpeace.org/portugal/ReSizes/Small/Global/portugal/image/2008/2/fernando-pereira-fot-grafo-f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2232248" cy="17400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CaixaDeTexto 6"/>
          <p:cNvSpPr txBox="1"/>
          <p:nvPr/>
        </p:nvSpPr>
        <p:spPr>
          <a:xfrm>
            <a:off x="611560" y="3645024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dirty="0" smtClean="0"/>
              <a:t>Fernando Pereira, fotógrafo freelancer, a trabalhar para a Greenpeace. Morreu durante o ataque ao </a:t>
            </a:r>
            <a:r>
              <a:rPr lang="pt-PT" sz="1600" dirty="0" err="1" smtClean="0"/>
              <a:t>Rainbow</a:t>
            </a:r>
            <a:r>
              <a:rPr lang="pt-PT" sz="1600" dirty="0" smtClean="0"/>
              <a:t> </a:t>
            </a:r>
            <a:r>
              <a:rPr lang="pt-PT" sz="1600" dirty="0" err="1" smtClean="0"/>
              <a:t>Warrior</a:t>
            </a:r>
            <a:r>
              <a:rPr lang="pt-PT" sz="1600" dirty="0" smtClean="0"/>
              <a:t> em 1985</a:t>
            </a:r>
            <a:endParaRPr lang="pt-PT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260649"/>
            <a:ext cx="8229600" cy="295232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PT" sz="1800" b="1" dirty="0" smtClean="0"/>
              <a:t>A Greenpeace esta presente no todo mundo e tem os seus valores fundamentais :</a:t>
            </a:r>
          </a:p>
          <a:p>
            <a:pPr>
              <a:buNone/>
            </a:pPr>
            <a:endParaRPr lang="pt-PT" sz="1800" dirty="0" smtClean="0"/>
          </a:p>
          <a:p>
            <a:pPr>
              <a:buNone/>
            </a:pPr>
            <a:r>
              <a:rPr lang="pt-PT" sz="1800" dirty="0" smtClean="0"/>
              <a:t>- "Prestar testemunho" da destruição ambiental de forma pacífica e </a:t>
            </a:r>
            <a:r>
              <a:rPr lang="pt-PT" sz="1800" dirty="0" err="1" smtClean="0"/>
              <a:t>não-violenta</a:t>
            </a:r>
            <a:r>
              <a:rPr lang="pt-PT" sz="1800" dirty="0" smtClean="0"/>
              <a:t>.</a:t>
            </a:r>
          </a:p>
          <a:p>
            <a:pPr>
              <a:buNone/>
            </a:pPr>
            <a:r>
              <a:rPr lang="pt-PT" sz="1800" dirty="0" smtClean="0"/>
              <a:t> - Não possuir aliados nem adversários permanentes na denúncia das ameaças para o ambiente e na busca de soluções;</a:t>
            </a:r>
            <a:endParaRPr lang="pt-PT" sz="1800" u="sng" dirty="0" smtClean="0"/>
          </a:p>
          <a:p>
            <a:pPr>
              <a:buNone/>
            </a:pPr>
            <a:r>
              <a:rPr lang="pt-PT" sz="1800" dirty="0" smtClean="0"/>
              <a:t> - Garantir a nossa independência financeira relativamente a interesses políticos ou comerciais;</a:t>
            </a:r>
          </a:p>
          <a:p>
            <a:pPr>
              <a:buNone/>
            </a:pPr>
            <a:r>
              <a:rPr lang="pt-PT" sz="1800" dirty="0" smtClean="0"/>
              <a:t>-  Procurar soluções e promover uma discussão aberta e informada sobre as escolhas ambientais da sociedade </a:t>
            </a:r>
            <a:br>
              <a:rPr lang="pt-PT" sz="1800" dirty="0" smtClean="0"/>
            </a:br>
            <a:endParaRPr lang="pt-PT" sz="1800" dirty="0" smtClean="0"/>
          </a:p>
        </p:txBody>
      </p:sp>
      <p:pic>
        <p:nvPicPr>
          <p:cNvPr id="6146" name="Picture 2" descr="http://3.bp.blogspot.com/_ei570W-YbW0/SiQrMkvqXLI/AAAAAAAABgs/hjgbYJPbQ5s/s400/graf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996952"/>
            <a:ext cx="5112568" cy="3642706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580112" y="5445224"/>
            <a:ext cx="32403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i="1" dirty="0" smtClean="0"/>
              <a:t>Gráfico divulgado no relatório do Greenpeace mostra a relação entre o aumento da área desmatada e a quantidade de cabeças de gado criadas na Amazónia</a:t>
            </a:r>
            <a:endParaRPr lang="pt-PT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As suas vitórias 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/>
          </a:bodyPr>
          <a:lstStyle/>
          <a:p>
            <a:r>
              <a:rPr lang="pt-PT" sz="1600" b="1" dirty="0" smtClean="0"/>
              <a:t>28 de Novembro de 2005:</a:t>
            </a:r>
            <a:r>
              <a:rPr lang="pt-PT" sz="1600" dirty="0" smtClean="0"/>
              <a:t> Os eleitores suíços votam contra, num referendo para determinar se são possíveis colheitas e animais geneticamente modificados (GM) na nação alpina durante os próximos cinco anos. </a:t>
            </a:r>
          </a:p>
          <a:p>
            <a:r>
              <a:rPr lang="pt-PT" sz="1600" b="1" dirty="0" smtClean="0"/>
              <a:t>31 de Maio de 2006:</a:t>
            </a:r>
            <a:r>
              <a:rPr lang="pt-PT" sz="1600" dirty="0" smtClean="0"/>
              <a:t> Apesar da forte pressão da indústria da energia nuclear,  Espanha confirmou que as 8 centrais em funcionamento no país serão eliminadas progressivamente em favor de energias limpas e renováveis. A Espanha junta-se assim à Suécia, Alemanha, Itália e Bélgica como o quinto país europeu a abandonar a energia nuclear.</a:t>
            </a:r>
          </a:p>
          <a:p>
            <a:r>
              <a:rPr lang="pt-PT" sz="1600" b="1" dirty="0" smtClean="0"/>
              <a:t>2 de Maio de 2007:</a:t>
            </a:r>
            <a:r>
              <a:rPr lang="pt-PT" sz="1600" dirty="0" smtClean="0"/>
              <a:t>   A Apple anuncia a eliminação progressiva das substâncias químicas mais perigosas na sua linha de produtos, em resposta a uma campanha online vencedora do prémio </a:t>
            </a:r>
            <a:r>
              <a:rPr lang="pt-PT" sz="1600" dirty="0" err="1" smtClean="0"/>
              <a:t>Webby</a:t>
            </a:r>
            <a:r>
              <a:rPr lang="pt-PT" sz="1600" dirty="0" smtClean="0"/>
              <a:t> feita por adeptos da Greenpeace e da Apple de todo o mundo. A campanha lançou à Apple o repto de se tornar líder ecológica na resolução do problema dos resíduos electrónicos.</a:t>
            </a:r>
          </a:p>
        </p:txBody>
      </p:sp>
      <p:pic>
        <p:nvPicPr>
          <p:cNvPr id="5122" name="Picture 2" descr="http://www.google.pt/url?source=imgres&amp;ct=img&amp;q=http://fotos.sapo.pt/ndMGlTq0egpfeIOpsYVD/s320x240&amp;sa=X&amp;ei=gtF0TeizJ5GfOqLHscAG&amp;ved=0CAQQ8wc&amp;usg=AFQjCNGXynl1aNMF0tcRiENoJmSldB3BJ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373216"/>
            <a:ext cx="2503688" cy="993652"/>
          </a:xfrm>
          <a:prstGeom prst="rect">
            <a:avLst/>
          </a:prstGeom>
          <a:noFill/>
        </p:spPr>
      </p:pic>
      <p:pic>
        <p:nvPicPr>
          <p:cNvPr id="5124" name="Picture 4" descr="http://t0.gstatic.com/images?q=tbn:ANd9GcTvE8ZbsQDtXiCffiYmZEtEwKGbWyednuoY5_OZJPSNPTPkP1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5157192"/>
            <a:ext cx="1268760" cy="1268760"/>
          </a:xfrm>
          <a:prstGeom prst="rect">
            <a:avLst/>
          </a:prstGeom>
          <a:noFill/>
        </p:spPr>
      </p:pic>
      <p:pic>
        <p:nvPicPr>
          <p:cNvPr id="2050" name="Picture 2" descr="C:\Users\Olga\Desktop\PantherePointsNoirs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5301208"/>
            <a:ext cx="1887487" cy="1078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Greenpeace em Portugal 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211960" y="1600200"/>
            <a:ext cx="4474840" cy="4525963"/>
          </a:xfrm>
        </p:spPr>
        <p:txBody>
          <a:bodyPr>
            <a:normAutofit fontScale="92500" lnSpcReduction="10000"/>
          </a:bodyPr>
          <a:lstStyle/>
          <a:p>
            <a:r>
              <a:rPr lang="pt-PT" sz="2200" dirty="0" smtClean="0"/>
              <a:t>Portugal é o país da União Europeia com o maior consumo de peixe </a:t>
            </a:r>
            <a:r>
              <a:rPr lang="pt-PT" sz="2200" dirty="0" err="1" smtClean="0"/>
              <a:t>per-capita</a:t>
            </a:r>
            <a:r>
              <a:rPr lang="pt-PT" sz="2200" dirty="0" smtClean="0"/>
              <a:t> – uma média de 57Kg por ano. Há apenas três anos, apesar do declínio crescente dos stocks de peixe a nível mundial estar no centro dos debates científicos, poucos consumidores portugueses estavam conscientes do verdadeiro custo do seu consumo de peixe para os ecossistemas marinhos e nenhum dos principais retalhistas do país possuía uma política que garantisse a sustentabilidade e legalidade do peixe à venda nas suas lojas.</a:t>
            </a:r>
          </a:p>
          <a:p>
            <a:endParaRPr lang="pt-PT" dirty="0"/>
          </a:p>
        </p:txBody>
      </p:sp>
      <p:pic>
        <p:nvPicPr>
          <p:cNvPr id="9218" name="Picture 2" descr="http://www.google.pt/url?source=imgres&amp;ct=img&amp;q=http://4.bp.blogspot.com/_sQAjrO7gXao/S-A8gw2CPrI/AAAAAAAAAP4/K_sPE-nAmNE/s1600/portugal-mapa.gif&amp;sa=X&amp;ei=tfGMTZDnK8Ki4QaYruG2Cw&amp;ved=0CAQQ8wc4Kg&amp;usg=AFQjCNHGpZH6w38f6XT-V1SzF_YiC8cH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72816"/>
            <a:ext cx="3048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651</Words>
  <Application>Microsoft Office PowerPoint</Application>
  <PresentationFormat>Apresentação no Ecrã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1" baseType="lpstr">
      <vt:lpstr>Tema do Office</vt:lpstr>
      <vt:lpstr>As principais organizações ambientais mundiais</vt:lpstr>
      <vt:lpstr>Introdução :</vt:lpstr>
      <vt:lpstr>Movimento ambiental</vt:lpstr>
      <vt:lpstr>Diapositivo 4</vt:lpstr>
      <vt:lpstr>O que “Greenpeace” ?</vt:lpstr>
      <vt:lpstr>Como surgiu </vt:lpstr>
      <vt:lpstr>Diapositivo 7</vt:lpstr>
      <vt:lpstr>As suas vitórias :</vt:lpstr>
      <vt:lpstr>Greenpeace em Portugal :</vt:lpstr>
      <vt:lpstr>Web grafia: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principais organizações ambientais mundiais</dc:title>
  <dc:creator>Utilizador do Windows</dc:creator>
  <cp:lastModifiedBy>lfavila</cp:lastModifiedBy>
  <cp:revision>65</cp:revision>
  <dcterms:created xsi:type="dcterms:W3CDTF">2011-03-06T21:54:11Z</dcterms:created>
  <dcterms:modified xsi:type="dcterms:W3CDTF">2011-05-09T14:39:01Z</dcterms:modified>
</cp:coreProperties>
</file>