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6FAE080-B00E-457A-8E3E-666046804F74}" type="doc">
      <dgm:prSet loTypeId="urn:microsoft.com/office/officeart/2005/8/layout/process1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pt-PT"/>
        </a:p>
      </dgm:t>
    </dgm:pt>
    <dgm:pt modelId="{EEBF269C-53AB-41E0-994F-95946A752C87}">
      <dgm:prSet/>
      <dgm:spPr/>
      <dgm:t>
        <a:bodyPr/>
        <a:lstStyle/>
        <a:p>
          <a:r>
            <a:rPr lang="pt-PT" b="1" smtClean="0"/>
            <a:t>Dimensões Econômicas e Sociais</a:t>
          </a:r>
          <a:endParaRPr lang="pt-PT"/>
        </a:p>
      </dgm:t>
    </dgm:pt>
    <dgm:pt modelId="{FFE2BEC3-15D0-4F1C-827D-42FDBBC697F4}" type="parTrans" cxnId="{16F87D83-1955-4472-AF16-19A7724EE8C3}">
      <dgm:prSet/>
      <dgm:spPr/>
      <dgm:t>
        <a:bodyPr/>
        <a:lstStyle/>
        <a:p>
          <a:endParaRPr lang="pt-PT"/>
        </a:p>
      </dgm:t>
    </dgm:pt>
    <dgm:pt modelId="{A1B34874-435C-462A-8DAB-141D093DE352}" type="sibTrans" cxnId="{16F87D83-1955-4472-AF16-19A7724EE8C3}">
      <dgm:prSet/>
      <dgm:spPr/>
      <dgm:t>
        <a:bodyPr/>
        <a:lstStyle/>
        <a:p>
          <a:endParaRPr lang="pt-PT"/>
        </a:p>
      </dgm:t>
    </dgm:pt>
    <dgm:pt modelId="{F2FD6D61-7EC6-454D-A15F-2F69533EDDBB}">
      <dgm:prSet/>
      <dgm:spPr/>
      <dgm:t>
        <a:bodyPr/>
        <a:lstStyle/>
        <a:p>
          <a:r>
            <a:rPr lang="pt-PT" b="1" smtClean="0"/>
            <a:t>Conservação e questão dos recursos para o desenvolvimento</a:t>
          </a:r>
          <a:endParaRPr lang="pt-PT"/>
        </a:p>
      </dgm:t>
    </dgm:pt>
    <dgm:pt modelId="{46C4D0E6-BD74-4B72-A6E6-5AF31E9D251B}" type="parTrans" cxnId="{97CD5D35-BED3-4235-9E9D-1C220595F35A}">
      <dgm:prSet/>
      <dgm:spPr/>
      <dgm:t>
        <a:bodyPr/>
        <a:lstStyle/>
        <a:p>
          <a:endParaRPr lang="pt-PT"/>
        </a:p>
      </dgm:t>
    </dgm:pt>
    <dgm:pt modelId="{55558ED3-DE2F-42F8-A640-12624FB27C84}" type="sibTrans" cxnId="{97CD5D35-BED3-4235-9E9D-1C220595F35A}">
      <dgm:prSet/>
      <dgm:spPr/>
      <dgm:t>
        <a:bodyPr/>
        <a:lstStyle/>
        <a:p>
          <a:endParaRPr lang="pt-PT"/>
        </a:p>
      </dgm:t>
    </dgm:pt>
    <dgm:pt modelId="{22BE7185-AD11-4C82-A976-804D05C6094F}">
      <dgm:prSet/>
      <dgm:spPr/>
      <dgm:t>
        <a:bodyPr/>
        <a:lstStyle/>
        <a:p>
          <a:r>
            <a:rPr lang="pt-PT" b="1" dirty="0" smtClean="0"/>
            <a:t>Revisão dos instrumentos necessários para a execução das acções propostas</a:t>
          </a:r>
          <a:endParaRPr lang="pt-PT" dirty="0"/>
        </a:p>
      </dgm:t>
    </dgm:pt>
    <dgm:pt modelId="{28C99289-C493-408B-8175-A5285D306F17}" type="parTrans" cxnId="{1378A78C-2F9B-4830-9403-8D5A48CDED94}">
      <dgm:prSet/>
      <dgm:spPr/>
      <dgm:t>
        <a:bodyPr/>
        <a:lstStyle/>
        <a:p>
          <a:endParaRPr lang="pt-PT"/>
        </a:p>
      </dgm:t>
    </dgm:pt>
    <dgm:pt modelId="{9C1C729F-633C-4C12-BB6B-CEB63A03DF3B}" type="sibTrans" cxnId="{1378A78C-2F9B-4830-9403-8D5A48CDED94}">
      <dgm:prSet/>
      <dgm:spPr/>
      <dgm:t>
        <a:bodyPr/>
        <a:lstStyle/>
        <a:p>
          <a:endParaRPr lang="pt-PT"/>
        </a:p>
      </dgm:t>
    </dgm:pt>
    <dgm:pt modelId="{162434EA-1613-4326-8A5B-E46AF2285275}">
      <dgm:prSet/>
      <dgm:spPr/>
      <dgm:t>
        <a:bodyPr/>
        <a:lstStyle/>
        <a:p>
          <a:r>
            <a:rPr lang="pt-PT" b="1" dirty="0" smtClean="0"/>
            <a:t>A aceitação do formato e conteúdo da Agenda</a:t>
          </a:r>
          <a:r>
            <a:rPr lang="pt-PT" dirty="0" smtClean="0"/>
            <a:t> </a:t>
          </a:r>
          <a:endParaRPr lang="pt-PT" dirty="0"/>
        </a:p>
      </dgm:t>
    </dgm:pt>
    <dgm:pt modelId="{CD61629E-491A-4C22-B936-9C6A5CF981B7}" type="parTrans" cxnId="{812AE04B-2584-472D-9EB1-94F1456EC4EA}">
      <dgm:prSet/>
      <dgm:spPr/>
      <dgm:t>
        <a:bodyPr/>
        <a:lstStyle/>
        <a:p>
          <a:endParaRPr lang="pt-PT"/>
        </a:p>
      </dgm:t>
    </dgm:pt>
    <dgm:pt modelId="{75F6D344-F5A2-447C-A4EC-A0F0E6F55141}" type="sibTrans" cxnId="{812AE04B-2584-472D-9EB1-94F1456EC4EA}">
      <dgm:prSet/>
      <dgm:spPr/>
      <dgm:t>
        <a:bodyPr/>
        <a:lstStyle/>
        <a:p>
          <a:endParaRPr lang="pt-PT"/>
        </a:p>
      </dgm:t>
    </dgm:pt>
    <dgm:pt modelId="{93AB0A6C-F5BC-47E1-85C1-A956645EC71F}" type="pres">
      <dgm:prSet presAssocID="{A6FAE080-B00E-457A-8E3E-666046804F7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t-PT"/>
        </a:p>
      </dgm:t>
    </dgm:pt>
    <dgm:pt modelId="{D483E779-E059-4762-850B-419891DA7829}" type="pres">
      <dgm:prSet presAssocID="{F2FD6D61-7EC6-454D-A15F-2F69533EDDBB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081A141E-8801-4DB6-948B-FE486DEEB632}" type="pres">
      <dgm:prSet presAssocID="{55558ED3-DE2F-42F8-A640-12624FB27C84}" presName="sibTrans" presStyleLbl="sibTrans2D1" presStyleIdx="0" presStyleCnt="3"/>
      <dgm:spPr/>
      <dgm:t>
        <a:bodyPr/>
        <a:lstStyle/>
        <a:p>
          <a:endParaRPr lang="pt-PT"/>
        </a:p>
      </dgm:t>
    </dgm:pt>
    <dgm:pt modelId="{08772A6F-2617-44FA-9B48-D6E9EF772CFA}" type="pres">
      <dgm:prSet presAssocID="{55558ED3-DE2F-42F8-A640-12624FB27C84}" presName="connectorText" presStyleLbl="sibTrans2D1" presStyleIdx="0" presStyleCnt="3"/>
      <dgm:spPr/>
      <dgm:t>
        <a:bodyPr/>
        <a:lstStyle/>
        <a:p>
          <a:endParaRPr lang="pt-PT"/>
        </a:p>
      </dgm:t>
    </dgm:pt>
    <dgm:pt modelId="{56569B15-244D-4AEB-9818-782D1560874B}" type="pres">
      <dgm:prSet presAssocID="{EEBF269C-53AB-41E0-994F-95946A752C87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6CD323CB-C1DC-477A-9F3D-7926F2D3B4E4}" type="pres">
      <dgm:prSet presAssocID="{A1B34874-435C-462A-8DAB-141D093DE352}" presName="sibTrans" presStyleLbl="sibTrans2D1" presStyleIdx="1" presStyleCnt="3"/>
      <dgm:spPr/>
      <dgm:t>
        <a:bodyPr/>
        <a:lstStyle/>
        <a:p>
          <a:endParaRPr lang="pt-PT"/>
        </a:p>
      </dgm:t>
    </dgm:pt>
    <dgm:pt modelId="{905FE0F7-1CA4-4FBF-A02F-B6BE5623A6F3}" type="pres">
      <dgm:prSet presAssocID="{A1B34874-435C-462A-8DAB-141D093DE352}" presName="connectorText" presStyleLbl="sibTrans2D1" presStyleIdx="1" presStyleCnt="3"/>
      <dgm:spPr/>
      <dgm:t>
        <a:bodyPr/>
        <a:lstStyle/>
        <a:p>
          <a:endParaRPr lang="pt-PT"/>
        </a:p>
      </dgm:t>
    </dgm:pt>
    <dgm:pt modelId="{C4CF65EC-CFA7-4510-9DC5-2BD52FAACFBC}" type="pres">
      <dgm:prSet presAssocID="{162434EA-1613-4326-8A5B-E46AF2285275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284324E6-5552-4E98-AD72-68252F0E049B}" type="pres">
      <dgm:prSet presAssocID="{75F6D344-F5A2-447C-A4EC-A0F0E6F55141}" presName="sibTrans" presStyleLbl="sibTrans2D1" presStyleIdx="2" presStyleCnt="3"/>
      <dgm:spPr/>
      <dgm:t>
        <a:bodyPr/>
        <a:lstStyle/>
        <a:p>
          <a:endParaRPr lang="pt-PT"/>
        </a:p>
      </dgm:t>
    </dgm:pt>
    <dgm:pt modelId="{D6C817E9-06BE-4F99-9C86-E689BB0D8581}" type="pres">
      <dgm:prSet presAssocID="{75F6D344-F5A2-447C-A4EC-A0F0E6F55141}" presName="connectorText" presStyleLbl="sibTrans2D1" presStyleIdx="2" presStyleCnt="3"/>
      <dgm:spPr/>
      <dgm:t>
        <a:bodyPr/>
        <a:lstStyle/>
        <a:p>
          <a:endParaRPr lang="pt-PT"/>
        </a:p>
      </dgm:t>
    </dgm:pt>
    <dgm:pt modelId="{D8B0552A-405A-4D84-80C3-BA45DA7F7249}" type="pres">
      <dgm:prSet presAssocID="{22BE7185-AD11-4C82-A976-804D05C6094F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</dgm:ptLst>
  <dgm:cxnLst>
    <dgm:cxn modelId="{16F87D83-1955-4472-AF16-19A7724EE8C3}" srcId="{A6FAE080-B00E-457A-8E3E-666046804F74}" destId="{EEBF269C-53AB-41E0-994F-95946A752C87}" srcOrd="1" destOrd="0" parTransId="{FFE2BEC3-15D0-4F1C-827D-42FDBBC697F4}" sibTransId="{A1B34874-435C-462A-8DAB-141D093DE352}"/>
    <dgm:cxn modelId="{DA9F84A8-678C-46DD-8BAA-406DFB0BC4F0}" type="presOf" srcId="{22BE7185-AD11-4C82-A976-804D05C6094F}" destId="{D8B0552A-405A-4D84-80C3-BA45DA7F7249}" srcOrd="0" destOrd="0" presId="urn:microsoft.com/office/officeart/2005/8/layout/process1"/>
    <dgm:cxn modelId="{DE99103D-2151-4366-8E4C-C5FB1F4A3128}" type="presOf" srcId="{55558ED3-DE2F-42F8-A640-12624FB27C84}" destId="{08772A6F-2617-44FA-9B48-D6E9EF772CFA}" srcOrd="1" destOrd="0" presId="urn:microsoft.com/office/officeart/2005/8/layout/process1"/>
    <dgm:cxn modelId="{5BE049E3-6C7B-47FD-9533-A6C8B738F5DD}" type="presOf" srcId="{EEBF269C-53AB-41E0-994F-95946A752C87}" destId="{56569B15-244D-4AEB-9818-782D1560874B}" srcOrd="0" destOrd="0" presId="urn:microsoft.com/office/officeart/2005/8/layout/process1"/>
    <dgm:cxn modelId="{1378A78C-2F9B-4830-9403-8D5A48CDED94}" srcId="{A6FAE080-B00E-457A-8E3E-666046804F74}" destId="{22BE7185-AD11-4C82-A976-804D05C6094F}" srcOrd="3" destOrd="0" parTransId="{28C99289-C493-408B-8175-A5285D306F17}" sibTransId="{9C1C729F-633C-4C12-BB6B-CEB63A03DF3B}"/>
    <dgm:cxn modelId="{4C540C72-3A22-4D0C-93D1-8ACE31280F15}" type="presOf" srcId="{A6FAE080-B00E-457A-8E3E-666046804F74}" destId="{93AB0A6C-F5BC-47E1-85C1-A956645EC71F}" srcOrd="0" destOrd="0" presId="urn:microsoft.com/office/officeart/2005/8/layout/process1"/>
    <dgm:cxn modelId="{812AE04B-2584-472D-9EB1-94F1456EC4EA}" srcId="{A6FAE080-B00E-457A-8E3E-666046804F74}" destId="{162434EA-1613-4326-8A5B-E46AF2285275}" srcOrd="2" destOrd="0" parTransId="{CD61629E-491A-4C22-B936-9C6A5CF981B7}" sibTransId="{75F6D344-F5A2-447C-A4EC-A0F0E6F55141}"/>
    <dgm:cxn modelId="{AA23A4E6-A1ED-43EC-9F82-E14AC5E19740}" type="presOf" srcId="{75F6D344-F5A2-447C-A4EC-A0F0E6F55141}" destId="{284324E6-5552-4E98-AD72-68252F0E049B}" srcOrd="0" destOrd="0" presId="urn:microsoft.com/office/officeart/2005/8/layout/process1"/>
    <dgm:cxn modelId="{523D836C-B5FF-4561-B584-1078877A68D5}" type="presOf" srcId="{55558ED3-DE2F-42F8-A640-12624FB27C84}" destId="{081A141E-8801-4DB6-948B-FE486DEEB632}" srcOrd="0" destOrd="0" presId="urn:microsoft.com/office/officeart/2005/8/layout/process1"/>
    <dgm:cxn modelId="{2E89E512-6F8B-4753-8096-BB5CD965EA2D}" type="presOf" srcId="{A1B34874-435C-462A-8DAB-141D093DE352}" destId="{6CD323CB-C1DC-477A-9F3D-7926F2D3B4E4}" srcOrd="0" destOrd="0" presId="urn:microsoft.com/office/officeart/2005/8/layout/process1"/>
    <dgm:cxn modelId="{ACADD4C1-AEAE-4D37-8309-0BB4F2008058}" type="presOf" srcId="{75F6D344-F5A2-447C-A4EC-A0F0E6F55141}" destId="{D6C817E9-06BE-4F99-9C86-E689BB0D8581}" srcOrd="1" destOrd="0" presId="urn:microsoft.com/office/officeart/2005/8/layout/process1"/>
    <dgm:cxn modelId="{FA16B2F4-F031-4A38-9D82-71B4BA343160}" type="presOf" srcId="{F2FD6D61-7EC6-454D-A15F-2F69533EDDBB}" destId="{D483E779-E059-4762-850B-419891DA7829}" srcOrd="0" destOrd="0" presId="urn:microsoft.com/office/officeart/2005/8/layout/process1"/>
    <dgm:cxn modelId="{3BA50364-02BF-495E-8965-8660AB8FAA6B}" type="presOf" srcId="{A1B34874-435C-462A-8DAB-141D093DE352}" destId="{905FE0F7-1CA4-4FBF-A02F-B6BE5623A6F3}" srcOrd="1" destOrd="0" presId="urn:microsoft.com/office/officeart/2005/8/layout/process1"/>
    <dgm:cxn modelId="{B4F77DC0-E29E-41B7-95F0-4E8C77BA2DB4}" type="presOf" srcId="{162434EA-1613-4326-8A5B-E46AF2285275}" destId="{C4CF65EC-CFA7-4510-9DC5-2BD52FAACFBC}" srcOrd="0" destOrd="0" presId="urn:microsoft.com/office/officeart/2005/8/layout/process1"/>
    <dgm:cxn modelId="{97CD5D35-BED3-4235-9E9D-1C220595F35A}" srcId="{A6FAE080-B00E-457A-8E3E-666046804F74}" destId="{F2FD6D61-7EC6-454D-A15F-2F69533EDDBB}" srcOrd="0" destOrd="0" parTransId="{46C4D0E6-BD74-4B72-A6E6-5AF31E9D251B}" sibTransId="{55558ED3-DE2F-42F8-A640-12624FB27C84}"/>
    <dgm:cxn modelId="{A967363F-9C35-4996-A300-48868D63F422}" type="presParOf" srcId="{93AB0A6C-F5BC-47E1-85C1-A956645EC71F}" destId="{D483E779-E059-4762-850B-419891DA7829}" srcOrd="0" destOrd="0" presId="urn:microsoft.com/office/officeart/2005/8/layout/process1"/>
    <dgm:cxn modelId="{D863A603-55B3-4340-8703-FC8C1A47B319}" type="presParOf" srcId="{93AB0A6C-F5BC-47E1-85C1-A956645EC71F}" destId="{081A141E-8801-4DB6-948B-FE486DEEB632}" srcOrd="1" destOrd="0" presId="urn:microsoft.com/office/officeart/2005/8/layout/process1"/>
    <dgm:cxn modelId="{FC76F2AD-648C-4752-B7EC-B4954D1D8E37}" type="presParOf" srcId="{081A141E-8801-4DB6-948B-FE486DEEB632}" destId="{08772A6F-2617-44FA-9B48-D6E9EF772CFA}" srcOrd="0" destOrd="0" presId="urn:microsoft.com/office/officeart/2005/8/layout/process1"/>
    <dgm:cxn modelId="{0347FB18-502A-44B1-A745-FCDE2F3925EB}" type="presParOf" srcId="{93AB0A6C-F5BC-47E1-85C1-A956645EC71F}" destId="{56569B15-244D-4AEB-9818-782D1560874B}" srcOrd="2" destOrd="0" presId="urn:microsoft.com/office/officeart/2005/8/layout/process1"/>
    <dgm:cxn modelId="{50AF86BB-CE8E-4B38-BAEB-07901077FC60}" type="presParOf" srcId="{93AB0A6C-F5BC-47E1-85C1-A956645EC71F}" destId="{6CD323CB-C1DC-477A-9F3D-7926F2D3B4E4}" srcOrd="3" destOrd="0" presId="urn:microsoft.com/office/officeart/2005/8/layout/process1"/>
    <dgm:cxn modelId="{A77AA27D-3172-459E-956D-F4C91494E6CD}" type="presParOf" srcId="{6CD323CB-C1DC-477A-9F3D-7926F2D3B4E4}" destId="{905FE0F7-1CA4-4FBF-A02F-B6BE5623A6F3}" srcOrd="0" destOrd="0" presId="urn:microsoft.com/office/officeart/2005/8/layout/process1"/>
    <dgm:cxn modelId="{E0CC63BD-A91F-460F-960F-B22DB1C4D0CD}" type="presParOf" srcId="{93AB0A6C-F5BC-47E1-85C1-A956645EC71F}" destId="{C4CF65EC-CFA7-4510-9DC5-2BD52FAACFBC}" srcOrd="4" destOrd="0" presId="urn:microsoft.com/office/officeart/2005/8/layout/process1"/>
    <dgm:cxn modelId="{54D9066A-8DDD-48FC-AB71-7D95D2810F75}" type="presParOf" srcId="{93AB0A6C-F5BC-47E1-85C1-A956645EC71F}" destId="{284324E6-5552-4E98-AD72-68252F0E049B}" srcOrd="5" destOrd="0" presId="urn:microsoft.com/office/officeart/2005/8/layout/process1"/>
    <dgm:cxn modelId="{30339A76-2AA9-454B-B96B-8A42704DC237}" type="presParOf" srcId="{284324E6-5552-4E98-AD72-68252F0E049B}" destId="{D6C817E9-06BE-4F99-9C86-E689BB0D8581}" srcOrd="0" destOrd="0" presId="urn:microsoft.com/office/officeart/2005/8/layout/process1"/>
    <dgm:cxn modelId="{59ADCCF9-3384-4AB8-BBDB-B4AEACFF2723}" type="presParOf" srcId="{93AB0A6C-F5BC-47E1-85C1-A956645EC71F}" destId="{D8B0552A-405A-4D84-80C3-BA45DA7F7249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483E779-E059-4762-850B-419891DA7829}">
      <dsp:nvSpPr>
        <dsp:cNvPr id="0" name=""/>
        <dsp:cNvSpPr/>
      </dsp:nvSpPr>
      <dsp:spPr>
        <a:xfrm>
          <a:off x="4018" y="1782957"/>
          <a:ext cx="1756916" cy="120238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400" b="1" kern="1200" smtClean="0"/>
            <a:t>Conservação e questão dos recursos para o desenvolvimento</a:t>
          </a:r>
          <a:endParaRPr lang="pt-PT" sz="1400" kern="1200"/>
        </a:p>
      </dsp:txBody>
      <dsp:txXfrm>
        <a:off x="4018" y="1782957"/>
        <a:ext cx="1756916" cy="1202389"/>
      </dsp:txXfrm>
    </dsp:sp>
    <dsp:sp modelId="{081A141E-8801-4DB6-948B-FE486DEEB632}">
      <dsp:nvSpPr>
        <dsp:cNvPr id="0" name=""/>
        <dsp:cNvSpPr/>
      </dsp:nvSpPr>
      <dsp:spPr>
        <a:xfrm>
          <a:off x="1936625" y="2166294"/>
          <a:ext cx="372466" cy="435715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PT" sz="1100" kern="1200"/>
        </a:p>
      </dsp:txBody>
      <dsp:txXfrm>
        <a:off x="1936625" y="2166294"/>
        <a:ext cx="372466" cy="435715"/>
      </dsp:txXfrm>
    </dsp:sp>
    <dsp:sp modelId="{56569B15-244D-4AEB-9818-782D1560874B}">
      <dsp:nvSpPr>
        <dsp:cNvPr id="0" name=""/>
        <dsp:cNvSpPr/>
      </dsp:nvSpPr>
      <dsp:spPr>
        <a:xfrm>
          <a:off x="2463700" y="1782957"/>
          <a:ext cx="1756916" cy="1202389"/>
        </a:xfrm>
        <a:prstGeom prst="roundRect">
          <a:avLst>
            <a:gd name="adj" fmla="val 10000"/>
          </a:avLst>
        </a:prstGeom>
        <a:solidFill>
          <a:schemeClr val="accent2">
            <a:hueOff val="635930"/>
            <a:satOff val="-14509"/>
            <a:lumOff val="536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400" b="1" kern="1200" smtClean="0"/>
            <a:t>Dimensões Econômicas e Sociais</a:t>
          </a:r>
          <a:endParaRPr lang="pt-PT" sz="1400" kern="1200"/>
        </a:p>
      </dsp:txBody>
      <dsp:txXfrm>
        <a:off x="2463700" y="1782957"/>
        <a:ext cx="1756916" cy="1202389"/>
      </dsp:txXfrm>
    </dsp:sp>
    <dsp:sp modelId="{6CD323CB-C1DC-477A-9F3D-7926F2D3B4E4}">
      <dsp:nvSpPr>
        <dsp:cNvPr id="0" name=""/>
        <dsp:cNvSpPr/>
      </dsp:nvSpPr>
      <dsp:spPr>
        <a:xfrm>
          <a:off x="4396308" y="2166294"/>
          <a:ext cx="372466" cy="435715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953895"/>
            <a:satOff val="-21764"/>
            <a:lumOff val="8039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PT" sz="1100" kern="1200"/>
        </a:p>
      </dsp:txBody>
      <dsp:txXfrm>
        <a:off x="4396308" y="2166294"/>
        <a:ext cx="372466" cy="435715"/>
      </dsp:txXfrm>
    </dsp:sp>
    <dsp:sp modelId="{C4CF65EC-CFA7-4510-9DC5-2BD52FAACFBC}">
      <dsp:nvSpPr>
        <dsp:cNvPr id="0" name=""/>
        <dsp:cNvSpPr/>
      </dsp:nvSpPr>
      <dsp:spPr>
        <a:xfrm>
          <a:off x="4923383" y="1782957"/>
          <a:ext cx="1756916" cy="1202389"/>
        </a:xfrm>
        <a:prstGeom prst="roundRect">
          <a:avLst>
            <a:gd name="adj" fmla="val 10000"/>
          </a:avLst>
        </a:prstGeom>
        <a:solidFill>
          <a:schemeClr val="accent2">
            <a:hueOff val="1271860"/>
            <a:satOff val="-29019"/>
            <a:lumOff val="1071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400" b="1" kern="1200" dirty="0" smtClean="0"/>
            <a:t>A aceitação do formato e conteúdo da Agenda</a:t>
          </a:r>
          <a:r>
            <a:rPr lang="pt-PT" sz="1400" kern="1200" dirty="0" smtClean="0"/>
            <a:t> </a:t>
          </a:r>
          <a:endParaRPr lang="pt-PT" sz="1400" kern="1200" dirty="0"/>
        </a:p>
      </dsp:txBody>
      <dsp:txXfrm>
        <a:off x="4923383" y="1782957"/>
        <a:ext cx="1756916" cy="1202389"/>
      </dsp:txXfrm>
    </dsp:sp>
    <dsp:sp modelId="{284324E6-5552-4E98-AD72-68252F0E049B}">
      <dsp:nvSpPr>
        <dsp:cNvPr id="0" name=""/>
        <dsp:cNvSpPr/>
      </dsp:nvSpPr>
      <dsp:spPr>
        <a:xfrm>
          <a:off x="6855990" y="2166294"/>
          <a:ext cx="372466" cy="435715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1907790"/>
            <a:satOff val="-43528"/>
            <a:lumOff val="16079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PT" sz="1100" kern="1200"/>
        </a:p>
      </dsp:txBody>
      <dsp:txXfrm>
        <a:off x="6855990" y="2166294"/>
        <a:ext cx="372466" cy="435715"/>
      </dsp:txXfrm>
    </dsp:sp>
    <dsp:sp modelId="{D8B0552A-405A-4D84-80C3-BA45DA7F7249}">
      <dsp:nvSpPr>
        <dsp:cNvPr id="0" name=""/>
        <dsp:cNvSpPr/>
      </dsp:nvSpPr>
      <dsp:spPr>
        <a:xfrm>
          <a:off x="7383065" y="1782957"/>
          <a:ext cx="1756916" cy="1202389"/>
        </a:xfrm>
        <a:prstGeom prst="roundRect">
          <a:avLst>
            <a:gd name="adj" fmla="val 10000"/>
          </a:avLst>
        </a:prstGeom>
        <a:solidFill>
          <a:schemeClr val="accent2">
            <a:hueOff val="1907790"/>
            <a:satOff val="-43528"/>
            <a:lumOff val="1607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400" b="1" kern="1200" dirty="0" smtClean="0"/>
            <a:t>Revisão dos instrumentos necessários para a execução das acções propostas</a:t>
          </a:r>
          <a:endParaRPr lang="pt-PT" sz="1400" kern="1200" dirty="0"/>
        </a:p>
      </dsp:txBody>
      <dsp:txXfrm>
        <a:off x="7383065" y="1782957"/>
        <a:ext cx="1756916" cy="120238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riângulo isósceles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PT" smtClean="0"/>
              <a:t>Faça clique para editar o estilo</a:t>
            </a:r>
            <a:endParaRPr kumimoji="0" lang="en-US"/>
          </a:p>
        </p:txBody>
      </p:sp>
      <p:sp>
        <p:nvSpPr>
          <p:cNvPr id="28" name="Marcador de Posição da Data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1588B339-06EB-4D08-865F-7C71C6093B24}" type="datetimeFigureOut">
              <a:rPr lang="pt-PT" smtClean="0"/>
              <a:pPr/>
              <a:t>04-05-2011</a:t>
            </a:fld>
            <a:endParaRPr lang="pt-PT"/>
          </a:p>
        </p:txBody>
      </p:sp>
      <p:sp>
        <p:nvSpPr>
          <p:cNvPr id="17" name="Marcador de Posição do Rodapé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pt-PT"/>
          </a:p>
        </p:txBody>
      </p:sp>
      <p:sp>
        <p:nvSpPr>
          <p:cNvPr id="29" name="Marcador de Posição do Número do Diapositivo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658A2FB4-975A-4E8A-B30A-BECC43D4F9AA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8B339-06EB-4D08-865F-7C71C6093B24}" type="datetimeFigureOut">
              <a:rPr lang="pt-PT" smtClean="0"/>
              <a:pPr/>
              <a:t>04-05-2011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A2FB4-975A-4E8A-B30A-BECC43D4F9AA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8B339-06EB-4D08-865F-7C71C6093B24}" type="datetimeFigureOut">
              <a:rPr lang="pt-PT" smtClean="0"/>
              <a:pPr/>
              <a:t>04-05-2011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A2FB4-975A-4E8A-B30A-BECC43D4F9AA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1588B339-06EB-4D08-865F-7C71C6093B24}" type="datetimeFigureOut">
              <a:rPr lang="pt-PT" smtClean="0"/>
              <a:pPr/>
              <a:t>04-05-2011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A2FB4-975A-4E8A-B30A-BECC43D4F9AA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cçã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riângulo rectângulo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Triângulo isósceles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1588B339-06EB-4D08-865F-7C71C6093B24}" type="datetimeFigureOut">
              <a:rPr lang="pt-PT" smtClean="0"/>
              <a:pPr/>
              <a:t>04-05-2011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658A2FB4-975A-4E8A-B30A-BECC43D4F9AA}" type="slidenum">
              <a:rPr lang="pt-PT" smtClean="0"/>
              <a:pPr/>
              <a:t>‹nº›</a:t>
            </a:fld>
            <a:endParaRPr lang="pt-PT"/>
          </a:p>
        </p:txBody>
      </p:sp>
      <p:cxnSp>
        <p:nvCxnSpPr>
          <p:cNvPr id="11" name="Conexão recta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exão recta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1588B339-06EB-4D08-865F-7C71C6093B24}" type="datetimeFigureOut">
              <a:rPr lang="pt-PT" smtClean="0"/>
              <a:pPr/>
              <a:t>04-05-2011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658A2FB4-975A-4E8A-B30A-BECC43D4F9AA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5" name="Marcador de Posição de Conteúdo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1588B339-06EB-4D08-865F-7C71C6093B24}" type="datetimeFigureOut">
              <a:rPr lang="pt-PT" smtClean="0"/>
              <a:pPr/>
              <a:t>04-05-2011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658A2FB4-975A-4E8A-B30A-BECC43D4F9AA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8B339-06EB-4D08-865F-7C71C6093B24}" type="datetimeFigureOut">
              <a:rPr lang="pt-PT" smtClean="0"/>
              <a:pPr/>
              <a:t>04-05-2011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A2FB4-975A-4E8A-B30A-BECC43D4F9AA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1588B339-06EB-4D08-865F-7C71C6093B24}" type="datetimeFigureOut">
              <a:rPr lang="pt-PT" smtClean="0"/>
              <a:pPr/>
              <a:t>04-05-2011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658A2FB4-975A-4E8A-B30A-BECC43D4F9AA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1588B339-06EB-4D08-865F-7C71C6093B24}" type="datetimeFigureOut">
              <a:rPr lang="pt-PT" smtClean="0"/>
              <a:pPr/>
              <a:t>04-05-2011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658A2FB4-975A-4E8A-B30A-BECC43D4F9AA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PT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1588B339-06EB-4D08-865F-7C71C6093B24}" type="datetimeFigureOut">
              <a:rPr lang="pt-PT" smtClean="0"/>
              <a:pPr/>
              <a:t>04-05-2011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658A2FB4-975A-4E8A-B30A-BECC43D4F9AA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riângulo rectângulo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Conexão recta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exão recta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Marcador de Posição do Título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13" name="Marcador de Posição do Texto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pt-PT" smtClean="0"/>
              <a:t>Clique para editar os estilos</a:t>
            </a:r>
          </a:p>
          <a:p>
            <a:pPr lvl="1" eaLnBrk="1" latinLnBrk="0" hangingPunct="1"/>
            <a:r>
              <a:rPr kumimoji="0" lang="pt-PT" smtClean="0"/>
              <a:t>Segundo nível</a:t>
            </a:r>
          </a:p>
          <a:p>
            <a:pPr lvl="2" eaLnBrk="1" latinLnBrk="0" hangingPunct="1"/>
            <a:r>
              <a:rPr kumimoji="0" lang="pt-PT" smtClean="0"/>
              <a:t>Terceiro nível</a:t>
            </a:r>
          </a:p>
          <a:p>
            <a:pPr lvl="3" eaLnBrk="1" latinLnBrk="0" hangingPunct="1"/>
            <a:r>
              <a:rPr kumimoji="0" lang="pt-PT" smtClean="0"/>
              <a:t>Quarto nível</a:t>
            </a:r>
          </a:p>
          <a:p>
            <a:pPr lvl="4" eaLnBrk="1" latinLnBrk="0" hangingPunct="1"/>
            <a:r>
              <a:rPr kumimoji="0" lang="pt-PT" smtClean="0"/>
              <a:t>Quinto nível</a:t>
            </a:r>
            <a:endParaRPr kumimoji="0" lang="en-US"/>
          </a:p>
        </p:txBody>
      </p:sp>
      <p:sp>
        <p:nvSpPr>
          <p:cNvPr id="14" name="Marcador de Posição da Data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1588B339-06EB-4D08-865F-7C71C6093B24}" type="datetimeFigureOut">
              <a:rPr lang="pt-PT" smtClean="0"/>
              <a:pPr/>
              <a:t>04-05-2011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pt-PT"/>
          </a:p>
        </p:txBody>
      </p:sp>
      <p:sp>
        <p:nvSpPr>
          <p:cNvPr id="23" name="Marcador de Posição do Número do Diapositivo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658A2FB4-975A-4E8A-B30A-BECC43D4F9AA}" type="slidenum">
              <a:rPr lang="pt-PT" smtClean="0"/>
              <a:pPr/>
              <a:t>‹nº›</a:t>
            </a:fld>
            <a:endParaRPr lang="pt-PT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pt.wikipedia.org/wiki/1993" TargetMode="External"/><Relationship Id="rId2" Type="http://schemas.openxmlformats.org/officeDocument/2006/relationships/hyperlink" Target="http://pt.wikipedia.org/wiki/Conven%C3%A7%C3%A3o_sobre_Diversidade_Biol%C3%B3gica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pt.wikipedia.org/wiki/Na%C3%A7%C3%B5es_Unidas" TargetMode="External"/><Relationship Id="rId2" Type="http://schemas.openxmlformats.org/officeDocument/2006/relationships/hyperlink" Target="http://pt.wikipedia.org/wiki/Nova_Iorque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pt.wikipedia.org/wiki/Agenda-21" TargetMode="External"/><Relationship Id="rId7" Type="http://schemas.openxmlformats.org/officeDocument/2006/relationships/hyperlink" Target="http://pt.wikipedia.org/wiki/G%C3%A1s_carb%C3%B4nico" TargetMode="External"/><Relationship Id="rId2" Type="http://schemas.openxmlformats.org/officeDocument/2006/relationships/hyperlink" Target="http://pt.wikipedia.org/wiki/Conven%C3%A7%C3%A3o-Quadro_das_Na%C3%A7%C3%B5es_Unidas_sobre_a_Mudan%C3%A7a_do_Clim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pt.wikipedia.org/wiki/Efeito_estufa" TargetMode="External"/><Relationship Id="rId5" Type="http://schemas.openxmlformats.org/officeDocument/2006/relationships/hyperlink" Target="http://pt.wikipedia.org/wiki/Protocolo_de_Kyoto" TargetMode="External"/><Relationship Id="rId4" Type="http://schemas.openxmlformats.org/officeDocument/2006/relationships/hyperlink" Target="http://pt.wikipedia.org/wiki/Protocolo_de_Quioto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pt.wikipedia.org/wiki/Energia" TargetMode="External"/><Relationship Id="rId2" Type="http://schemas.openxmlformats.org/officeDocument/2006/relationships/hyperlink" Target="http://pt.wikipedia.org/wiki/Ratifica%C3%A7%C3%A3o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jpeg"/><Relationship Id="rId5" Type="http://schemas.openxmlformats.org/officeDocument/2006/relationships/hyperlink" Target="http://pt.wikipedia.org/wiki/George_W._Bush" TargetMode="External"/><Relationship Id="rId4" Type="http://schemas.openxmlformats.org/officeDocument/2006/relationships/hyperlink" Target="http://pt.wikipedia.org/wiki/Estados_Unidos_da_Am%C3%A9rica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pt.wikipedia.org/wiki/Agenda_21" TargetMode="External"/><Relationship Id="rId2" Type="http://schemas.openxmlformats.org/officeDocument/2006/relationships/hyperlink" Target="http://pt.wikipedia.org/w/index.php?title=Confer%C3%AAncia_das_Na%C3%A7%C3%B5es_Unidas_sobre_Ambiente_e_Desenvolvimento_Sustent%C3%A1vel&amp;action=edit&amp;redlink=1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gi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pt/images?hl=pt-pt&amp;q=principais%20conferencias%20ambientais%20sobre%20o%20clima&amp;wrapid=tlif130123712405121&amp;um=1&amp;ie=UTF-8&amp;source=og&amp;sa=N&amp;tab=wi&amp;biw=1345&amp;bih=567" TargetMode="External"/><Relationship Id="rId2" Type="http://schemas.openxmlformats.org/officeDocument/2006/relationships/hyperlink" Target="http://www.google.pt/imgres?imgurl=http://4.bp.blogspot.com/_aFcD3EwhV8I/R50-s0cJi9I/AAAAAAAAAA0/27zYwB4QTB0/s320/hands.jpg&amp;imgrefurl=http://ambientehoje.blogspot.com/&amp;usg=__LoMaeqSeYKK9jBOXK2tAkPkTfKU=&amp;h=264&amp;w=320&amp;sz=13&amp;hl=pt-pt&amp;start=86&amp;zoom=1&amp;tbnid=V8hc_otNY4bi_M:&amp;tbnh=125&amp;tbnw=148&amp;ei=-1aPTZbBNca14gb-1eCgCw&amp;prev=/search?q=conferencia+do+rio+de+janeiro+1992&amp;um=1&amp;hl=pt-pt&amp;sa=N&amp;biw=1345&amp;bih=567&amp;tbm=isch&amp;um=1&amp;itbs=1&amp;iact=rc&amp;dur=422&amp;oei=alaPTb7HKoX1sgaos4iACg&amp;page=5&amp;ndsp=21&amp;ved=1t:429,r:6,s:86&amp;tx=57&amp;ty=85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pt.wikipedia.org/wiki/ECO-92" TargetMode="External"/><Relationship Id="rId4" Type="http://schemas.openxmlformats.org/officeDocument/2006/relationships/hyperlink" Target="http://pt.wikipedia.org/wiki/A_Carta_da_Terra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t.wikipedia.org/wiki/Ficheiro:Flag_of_the_United_Nations.svg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pt.wikipedia.org/w/index.php?title=Rio_Centro&amp;action=edit&amp;redlink=1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pt.wikipedia.org/wiki/ONG" TargetMode="External"/><Relationship Id="rId2" Type="http://schemas.openxmlformats.org/officeDocument/2006/relationships/hyperlink" Target="http://pt.wikipedia.org/wiki/Confer%C3%AAncia_de_Estocolmo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hyperlink" Target="http://pt.wikipedia.org/wiki/Lucro" TargetMode="External"/><Relationship Id="rId4" Type="http://schemas.openxmlformats.org/officeDocument/2006/relationships/hyperlink" Target="http://pt.wikipedia.org/wiki/Aterro_do_Flamengo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pt.wikipedia.org/wiki/Bras%C3%ADlia" TargetMode="External"/><Relationship Id="rId2" Type="http://schemas.openxmlformats.org/officeDocument/2006/relationships/hyperlink" Target="http://pt.wikipedia.org/wiki/Fernando_Collor_de_Mello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hyperlink" Target="http://pt.wikipedia.org/wiki/Ficheiro:Fernando_collor.jpg" TargetMode="Externa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://pt.wikipedia.org/wiki/Agenda_21" TargetMode="External"/><Relationship Id="rId3" Type="http://schemas.openxmlformats.org/officeDocument/2006/relationships/hyperlink" Target="http://pt.wikipedia.org/wiki/Biodiversidade" TargetMode="External"/><Relationship Id="rId7" Type="http://schemas.openxmlformats.org/officeDocument/2006/relationships/hyperlink" Target="http://pt.wikipedia.org/w/index.php?title=Declara%C3%A7%C3%A3o_do_Rio_sobre_Ambiente_e_Desenvolvimento&amp;action=edit&amp;redlink=1" TargetMode="External"/><Relationship Id="rId2" Type="http://schemas.openxmlformats.org/officeDocument/2006/relationships/hyperlink" Target="http://pt.wikipedia.org/wiki/Carta_da_Terr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pt.wikipedia.org/wiki/Floresta" TargetMode="External"/><Relationship Id="rId5" Type="http://schemas.openxmlformats.org/officeDocument/2006/relationships/hyperlink" Target="http://pt.wikipedia.org/wiki/Mudan%C3%A7as_clim%C3%A1ticas" TargetMode="External"/><Relationship Id="rId10" Type="http://schemas.openxmlformats.org/officeDocument/2006/relationships/image" Target="../media/image10.jpeg"/><Relationship Id="rId4" Type="http://schemas.openxmlformats.org/officeDocument/2006/relationships/hyperlink" Target="http://pt.wikipedia.org/wiki/Desertifica%C3%A7%C3%A3o" TargetMode="External"/><Relationship Id="rId9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PT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Principais Conferências Ambientais sobre o Clima</a:t>
            </a:r>
            <a:endParaRPr lang="pt-PT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5220072" y="5157192"/>
            <a:ext cx="36724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b="1" dirty="0" smtClean="0"/>
              <a:t>Trabalho elaborado por:</a:t>
            </a:r>
          </a:p>
          <a:p>
            <a:pPr>
              <a:buFontTx/>
              <a:buChar char="-"/>
            </a:pPr>
            <a:r>
              <a:rPr lang="pt-PT" dirty="0" smtClean="0"/>
              <a:t>Ana Rita Câmara, nº1</a:t>
            </a:r>
          </a:p>
          <a:p>
            <a:pPr>
              <a:buFontTx/>
              <a:buChar char="-"/>
            </a:pPr>
            <a:r>
              <a:rPr lang="pt-PT" dirty="0" smtClean="0"/>
              <a:t>Carolina  Silveira, nº4</a:t>
            </a:r>
          </a:p>
          <a:p>
            <a:pPr>
              <a:buFontTx/>
              <a:buChar char="-"/>
            </a:pPr>
            <a:r>
              <a:rPr lang="pt-PT" dirty="0"/>
              <a:t> </a:t>
            </a:r>
            <a:r>
              <a:rPr lang="pt-PT" dirty="0" smtClean="0"/>
              <a:t>Frederico Soares, nº10</a:t>
            </a:r>
          </a:p>
          <a:p>
            <a:pPr>
              <a:buFontTx/>
              <a:buChar char="-"/>
            </a:pPr>
            <a:r>
              <a:rPr lang="pt-PT" dirty="0" smtClean="0"/>
              <a:t>Tiago </a:t>
            </a:r>
            <a:r>
              <a:rPr lang="pt-PT" dirty="0" err="1" smtClean="0"/>
              <a:t>Goulart</a:t>
            </a:r>
            <a:r>
              <a:rPr lang="pt-PT" dirty="0" smtClean="0"/>
              <a:t>, nº18</a:t>
            </a:r>
            <a:endParaRPr lang="pt-PT" dirty="0"/>
          </a:p>
        </p:txBody>
      </p:sp>
      <p:pic>
        <p:nvPicPr>
          <p:cNvPr id="23554" name="Picture 2" descr="http://3.bp.blogspot.com/_wYKV9ZZBuoo/TPP3upbMo2I/AAAAAAAACKM/81Glvrl1xF0/s1600/29-11-10_Luis+Perez+of+AFP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2708920"/>
            <a:ext cx="4381500" cy="26289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8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3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571472" y="500042"/>
            <a:ext cx="821533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42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Convenção </a:t>
            </a:r>
            <a:r>
              <a:rPr lang="pt-PT" sz="42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da Biodiversidade</a:t>
            </a:r>
            <a:endParaRPr lang="pt-PT" sz="42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" name="Rectângulo 5"/>
          <p:cNvSpPr/>
          <p:nvPr/>
        </p:nvSpPr>
        <p:spPr>
          <a:xfrm>
            <a:off x="500034" y="1571612"/>
            <a:ext cx="7848872" cy="38318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PT" dirty="0" smtClean="0"/>
              <a:t>	A </a:t>
            </a:r>
            <a:r>
              <a:rPr lang="pt-PT" dirty="0" smtClean="0">
                <a:hlinkClick r:id="rId2" tooltip="Convenção sobre Diversidade Biológica"/>
              </a:rPr>
              <a:t>Convenção da Biodiversidade</a:t>
            </a:r>
            <a:r>
              <a:rPr lang="pt-PT" dirty="0" smtClean="0"/>
              <a:t> foi o acordo aprovado durante a RIO-92, por 156 países e uma organização de integração económica regional. </a:t>
            </a:r>
          </a:p>
          <a:p>
            <a:pPr algn="just">
              <a:lnSpc>
                <a:spcPct val="150000"/>
              </a:lnSpc>
            </a:pPr>
            <a:r>
              <a:rPr lang="pt-PT" dirty="0" smtClean="0"/>
              <a:t>	Entrou </a:t>
            </a:r>
            <a:r>
              <a:rPr lang="pt-PT" dirty="0" smtClean="0"/>
              <a:t>em vigor no final de Dezembro de </a:t>
            </a:r>
            <a:r>
              <a:rPr lang="pt-PT" dirty="0" smtClean="0">
                <a:hlinkClick r:id="rId3"/>
              </a:rPr>
              <a:t>1993</a:t>
            </a:r>
            <a:r>
              <a:rPr lang="pt-PT" dirty="0" smtClean="0"/>
              <a:t>. </a:t>
            </a:r>
          </a:p>
          <a:p>
            <a:pPr algn="just">
              <a:lnSpc>
                <a:spcPct val="150000"/>
              </a:lnSpc>
            </a:pPr>
            <a:endParaRPr lang="pt-PT" dirty="0" smtClean="0"/>
          </a:p>
          <a:p>
            <a:pPr algn="just">
              <a:lnSpc>
                <a:spcPct val="150000"/>
              </a:lnSpc>
            </a:pPr>
            <a:r>
              <a:rPr lang="pt-PT" dirty="0" smtClean="0"/>
              <a:t>	Os </a:t>
            </a:r>
            <a:r>
              <a:rPr lang="pt-PT" dirty="0" smtClean="0"/>
              <a:t>objectivos da convenção são a conservação da biodiversidade, o uso sustentável de seus componentes e a divisão equitativa e justa dos benefícios gerados com a utilização de recursos genéticos.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Agenda 21</a:t>
            </a:r>
            <a:endParaRPr lang="pt-PT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Rectângulo 4"/>
          <p:cNvSpPr/>
          <p:nvPr/>
        </p:nvSpPr>
        <p:spPr>
          <a:xfrm>
            <a:off x="323529" y="1500174"/>
            <a:ext cx="8820471" cy="21171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PT" dirty="0" smtClean="0"/>
              <a:t>	Concilia </a:t>
            </a:r>
            <a:r>
              <a:rPr lang="pt-PT" dirty="0" smtClean="0"/>
              <a:t>métodos de protecção ambiental, justiça social e eficiência económica. </a:t>
            </a:r>
          </a:p>
          <a:p>
            <a:pPr algn="just">
              <a:lnSpc>
                <a:spcPct val="150000"/>
              </a:lnSpc>
            </a:pPr>
            <a:r>
              <a:rPr lang="pt-PT" dirty="0" smtClean="0"/>
              <a:t>	Este </a:t>
            </a:r>
            <a:r>
              <a:rPr lang="pt-PT" dirty="0" smtClean="0"/>
              <a:t>documento está estruturado em quatro secções subdivididas num total de 40 capítulos temáticos. </a:t>
            </a:r>
          </a:p>
          <a:p>
            <a:pPr algn="just">
              <a:lnSpc>
                <a:spcPct val="150000"/>
              </a:lnSpc>
            </a:pPr>
            <a:r>
              <a:rPr lang="pt-PT" dirty="0" smtClean="0"/>
              <a:t>Eles tratam dos temas:</a:t>
            </a:r>
            <a:endParaRPr lang="pt-PT" dirty="0"/>
          </a:p>
        </p:txBody>
      </p:sp>
      <p:graphicFrame>
        <p:nvGraphicFramePr>
          <p:cNvPr id="9" name="Diagrama 8"/>
          <p:cNvGraphicFramePr/>
          <p:nvPr/>
        </p:nvGraphicFramePr>
        <p:xfrm>
          <a:off x="0" y="2089696"/>
          <a:ext cx="9144000" cy="47683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9" grpId="0">
        <p:bldAsOne/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Agenda 21</a:t>
            </a:r>
            <a:endParaRPr lang="pt-PT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28596" y="1643050"/>
            <a:ext cx="8229600" cy="321471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pt-PT" sz="1800" dirty="0" smtClean="0"/>
              <a:t>		De </a:t>
            </a:r>
            <a:r>
              <a:rPr lang="pt-PT" sz="1800" dirty="0" smtClean="0"/>
              <a:t>23 a 27 de Junho de 1997, em </a:t>
            </a:r>
            <a:r>
              <a:rPr lang="pt-PT" sz="1800" dirty="0" smtClean="0">
                <a:hlinkClick r:id="rId2"/>
              </a:rPr>
              <a:t>Nova Iorque</a:t>
            </a:r>
            <a:r>
              <a:rPr lang="pt-PT" sz="1800" dirty="0" smtClean="0"/>
              <a:t> (chamada de "Rio+5"), foi realizada a 19ª Sessão Especial da Assembleia-geral das </a:t>
            </a:r>
            <a:r>
              <a:rPr lang="pt-PT" sz="1800" dirty="0" smtClean="0">
                <a:hlinkClick r:id="rId3" tooltip="Nações Unidas"/>
              </a:rPr>
              <a:t>Nações Unidas</a:t>
            </a:r>
            <a:r>
              <a:rPr lang="pt-PT" sz="1800" dirty="0" smtClean="0"/>
              <a:t>.</a:t>
            </a:r>
          </a:p>
          <a:p>
            <a:pPr algn="just">
              <a:buNone/>
            </a:pPr>
            <a:r>
              <a:rPr lang="pt-PT" sz="1800" dirty="0" smtClean="0"/>
              <a:t> </a:t>
            </a:r>
            <a:r>
              <a:rPr lang="pt-PT" sz="1800" dirty="0" smtClean="0"/>
              <a:t>		Com </a:t>
            </a:r>
            <a:r>
              <a:rPr lang="pt-PT" sz="1800" dirty="0" smtClean="0"/>
              <a:t>o objectivo de avaliar os cinco primeiros anos de implementação da Agenda 21, o encontro identificou as principais dificuldades relacionadas à implementação do documento</a:t>
            </a:r>
          </a:p>
          <a:p>
            <a:pPr algn="just">
              <a:buNone/>
            </a:pPr>
            <a:r>
              <a:rPr lang="pt-PT" sz="1800" dirty="0" smtClean="0"/>
              <a:t>		Para </a:t>
            </a:r>
            <a:r>
              <a:rPr lang="pt-PT" sz="1800" dirty="0" smtClean="0"/>
              <a:t>os países em desenvolvimento, o principal resultado da Sessão Especial foi a preservação intacta do património conceitual originado na RIO-92. </a:t>
            </a:r>
          </a:p>
        </p:txBody>
      </p:sp>
      <p:pic>
        <p:nvPicPr>
          <p:cNvPr id="35842" name="Picture 2" descr="http://4.bp.blogspot.com/_JJFTyak6npw/S3WUGkkW5MI/AAAAAAAADcE/YRLedGP389A/s400/agenda21B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4048" y="4381499"/>
            <a:ext cx="2533650" cy="247650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58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58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3528" y="2708920"/>
            <a:ext cx="8568952" cy="1399032"/>
          </a:xfrm>
        </p:spPr>
        <p:txBody>
          <a:bodyPr/>
          <a:lstStyle/>
          <a:p>
            <a:r>
              <a:rPr lang="pt-PT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Temas e  Desenvolvimentos</a:t>
            </a:r>
            <a:endParaRPr lang="pt-PT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Rectângulo 4"/>
          <p:cNvSpPr/>
          <p:nvPr/>
        </p:nvSpPr>
        <p:spPr>
          <a:xfrm>
            <a:off x="179512" y="1700808"/>
            <a:ext cx="443076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b="1" dirty="0" smtClean="0"/>
              <a:t>Camada de ozono</a:t>
            </a:r>
            <a:endParaRPr lang="pt-PT" dirty="0"/>
          </a:p>
        </p:txBody>
      </p:sp>
      <p:sp>
        <p:nvSpPr>
          <p:cNvPr id="6" name="Rectângulo 5"/>
          <p:cNvSpPr/>
          <p:nvPr/>
        </p:nvSpPr>
        <p:spPr>
          <a:xfrm>
            <a:off x="3779912" y="5229200"/>
            <a:ext cx="13003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b="1" dirty="0" smtClean="0"/>
              <a:t>Ar e água</a:t>
            </a:r>
            <a:endParaRPr lang="pt-PT" dirty="0"/>
          </a:p>
        </p:txBody>
      </p:sp>
      <p:sp>
        <p:nvSpPr>
          <p:cNvPr id="7" name="Rectângulo 6"/>
          <p:cNvSpPr/>
          <p:nvPr/>
        </p:nvSpPr>
        <p:spPr>
          <a:xfrm>
            <a:off x="0" y="4293096"/>
            <a:ext cx="228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PT" b="1" dirty="0" smtClean="0"/>
              <a:t>Transporte alternativo</a:t>
            </a:r>
            <a:endParaRPr lang="pt-PT" dirty="0"/>
          </a:p>
        </p:txBody>
      </p:sp>
      <p:sp>
        <p:nvSpPr>
          <p:cNvPr id="8" name="Rectângulo 7"/>
          <p:cNvSpPr/>
          <p:nvPr/>
        </p:nvSpPr>
        <p:spPr>
          <a:xfrm>
            <a:off x="6804248" y="1700808"/>
            <a:ext cx="14013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b="1" dirty="0" smtClean="0"/>
              <a:t>Ecoturismo</a:t>
            </a:r>
            <a:endParaRPr lang="pt-PT" dirty="0"/>
          </a:p>
        </p:txBody>
      </p:sp>
      <p:sp>
        <p:nvSpPr>
          <p:cNvPr id="9" name="Rectângulo 8"/>
          <p:cNvSpPr/>
          <p:nvPr/>
        </p:nvSpPr>
        <p:spPr>
          <a:xfrm>
            <a:off x="3275856" y="692696"/>
            <a:ext cx="228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PT" b="1" dirty="0" smtClean="0"/>
              <a:t>Redução da chuva ácida</a:t>
            </a:r>
            <a:endParaRPr lang="pt-PT" dirty="0"/>
          </a:p>
        </p:txBody>
      </p:sp>
      <p:sp>
        <p:nvSpPr>
          <p:cNvPr id="10" name="Rectângulo 9"/>
          <p:cNvSpPr/>
          <p:nvPr/>
        </p:nvSpPr>
        <p:spPr>
          <a:xfrm>
            <a:off x="6444208" y="5301208"/>
            <a:ext cx="228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PT" b="1" dirty="0" smtClean="0"/>
              <a:t>Redução</a:t>
            </a:r>
            <a:r>
              <a:rPr lang="pt-PT" dirty="0" smtClean="0"/>
              <a:t> </a:t>
            </a:r>
            <a:r>
              <a:rPr lang="pt-PT" b="1" dirty="0" smtClean="0"/>
              <a:t>do desperdício</a:t>
            </a:r>
            <a:endParaRPr lang="pt-PT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8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800" decel="100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7" grpId="0"/>
      <p:bldP spid="8" grpId="0"/>
      <p:bldP spid="1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sz="28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Convenção de Mudanças Climáticas e Protocolo de Quioto</a:t>
            </a:r>
            <a:endParaRPr lang="pt-PT" sz="28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975192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50000"/>
              </a:lnSpc>
              <a:buNone/>
            </a:pPr>
            <a:r>
              <a:rPr lang="pt-PT" sz="1800" dirty="0" smtClean="0"/>
              <a:t>		A </a:t>
            </a:r>
            <a:r>
              <a:rPr lang="pt-PT" sz="1800" dirty="0" smtClean="0">
                <a:hlinkClick r:id="rId2"/>
              </a:rPr>
              <a:t>Convenção das Nações Unidas sobre a Mudança do Clima</a:t>
            </a:r>
            <a:r>
              <a:rPr lang="pt-PT" sz="1800" dirty="0" smtClean="0"/>
              <a:t>, estabelecida a partir da Eco-92 e da </a:t>
            </a:r>
            <a:r>
              <a:rPr lang="pt-PT" sz="1800" dirty="0" smtClean="0">
                <a:hlinkClick r:id="rId3" tooltip="Agenda-21"/>
              </a:rPr>
              <a:t>Agenda-21</a:t>
            </a:r>
            <a:r>
              <a:rPr lang="pt-PT" sz="1800" dirty="0" smtClean="0"/>
              <a:t>, foi ratificada pela maioria dos países, mas o mesmo não aconteceu com o </a:t>
            </a:r>
            <a:r>
              <a:rPr lang="pt-PT" sz="1800" dirty="0" smtClean="0">
                <a:hlinkClick r:id="rId4"/>
              </a:rPr>
              <a:t>Protocolo de Quioto</a:t>
            </a:r>
            <a:r>
              <a:rPr lang="pt-PT" sz="1800" dirty="0" smtClean="0"/>
              <a:t>. </a:t>
            </a:r>
          </a:p>
          <a:p>
            <a:pPr algn="just">
              <a:lnSpc>
                <a:spcPct val="150000"/>
              </a:lnSpc>
              <a:buNone/>
            </a:pPr>
            <a:endParaRPr lang="pt-PT" sz="1800" dirty="0" smtClean="0"/>
          </a:p>
          <a:p>
            <a:pPr algn="just">
              <a:lnSpc>
                <a:spcPct val="150000"/>
              </a:lnSpc>
              <a:buNone/>
            </a:pPr>
            <a:endParaRPr lang="pt-PT" sz="1800" dirty="0" smtClean="0"/>
          </a:p>
          <a:p>
            <a:pPr algn="just">
              <a:lnSpc>
                <a:spcPct val="150000"/>
              </a:lnSpc>
              <a:buNone/>
            </a:pPr>
            <a:r>
              <a:rPr lang="pt-PT" sz="1800" dirty="0" smtClean="0"/>
              <a:t>		Essa </a:t>
            </a:r>
            <a:r>
              <a:rPr lang="pt-PT" sz="1800" dirty="0" smtClean="0"/>
              <a:t>diferença se deve ao fato de a convenção apresentar apenas propostas, sem estabelecer prazos, nem limites para a emissão de poluentes.</a:t>
            </a:r>
          </a:p>
          <a:p>
            <a:pPr algn="just">
              <a:lnSpc>
                <a:spcPct val="150000"/>
              </a:lnSpc>
              <a:buNone/>
            </a:pPr>
            <a:endParaRPr lang="pt-PT" sz="1800" dirty="0" smtClean="0"/>
          </a:p>
          <a:p>
            <a:pPr algn="just">
              <a:lnSpc>
                <a:spcPct val="150000"/>
              </a:lnSpc>
              <a:buNone/>
            </a:pPr>
            <a:r>
              <a:rPr lang="pt-PT" sz="1800" dirty="0" smtClean="0"/>
              <a:t>		Já </a:t>
            </a:r>
            <a:r>
              <a:rPr lang="pt-PT" sz="1800" dirty="0" smtClean="0"/>
              <a:t>o  </a:t>
            </a:r>
            <a:r>
              <a:rPr lang="pt-PT" sz="1800" dirty="0" smtClean="0">
                <a:hlinkClick r:id="rId5" tooltip="Protocolo de Kyoto"/>
              </a:rPr>
              <a:t>Protocolo de Quioto</a:t>
            </a:r>
            <a:r>
              <a:rPr lang="pt-PT" sz="1800" dirty="0" smtClean="0"/>
              <a:t> (1997- Japão) estabeleceu metas para a redução da emissão de gases poluentes que intensificam o "</a:t>
            </a:r>
            <a:r>
              <a:rPr lang="pt-PT" sz="1800" dirty="0" smtClean="0">
                <a:hlinkClick r:id="rId6"/>
              </a:rPr>
              <a:t>efeito estufa</a:t>
            </a:r>
            <a:r>
              <a:rPr lang="pt-PT" sz="1800" dirty="0" smtClean="0"/>
              <a:t>", com destaque para o </a:t>
            </a:r>
            <a:r>
              <a:rPr lang="pt-PT" sz="1800" dirty="0" smtClean="0">
                <a:hlinkClick r:id="rId7" tooltip="Gás carbônico"/>
              </a:rPr>
              <a:t>CO</a:t>
            </a:r>
            <a:r>
              <a:rPr lang="pt-PT" sz="1800" baseline="-25000" dirty="0" smtClean="0">
                <a:hlinkClick r:id="rId7" tooltip="Gás carbônico"/>
              </a:rPr>
              <a:t>2</a:t>
            </a:r>
            <a:r>
              <a:rPr lang="pt-PT" sz="1800" dirty="0" smtClean="0"/>
              <a:t>. </a:t>
            </a:r>
          </a:p>
          <a:p>
            <a:pPr>
              <a:buNone/>
            </a:pPr>
            <a:endParaRPr lang="pt-PT" sz="1800" dirty="0" smtClean="0"/>
          </a:p>
          <a:p>
            <a:pPr>
              <a:buNone/>
            </a:pPr>
            <a:endParaRPr lang="pt-PT" sz="1800" dirty="0" smtClean="0"/>
          </a:p>
          <a:p>
            <a:pPr>
              <a:buNone/>
            </a:pPr>
            <a:endParaRPr lang="pt-PT" sz="1800" dirty="0" smtClean="0"/>
          </a:p>
          <a:p>
            <a:pPr>
              <a:buNone/>
            </a:pPr>
            <a:endParaRPr lang="pt-PT" sz="1800" dirty="0" smtClean="0"/>
          </a:p>
          <a:p>
            <a:pPr>
              <a:buNone/>
            </a:pPr>
            <a:endParaRPr lang="pt-PT" sz="1800" dirty="0" smtClean="0"/>
          </a:p>
          <a:p>
            <a:pPr>
              <a:buNone/>
            </a:pPr>
            <a:endParaRPr lang="pt-PT" sz="1800" dirty="0" smtClean="0"/>
          </a:p>
          <a:p>
            <a:pPr>
              <a:buNone/>
            </a:pPr>
            <a:endParaRPr lang="pt-PT" sz="1800" dirty="0" smtClean="0"/>
          </a:p>
          <a:p>
            <a:pPr>
              <a:buNone/>
            </a:pPr>
            <a:endParaRPr lang="pt-PT" sz="1800" dirty="0" smtClean="0"/>
          </a:p>
          <a:p>
            <a:pPr>
              <a:buNone/>
            </a:pPr>
            <a:endParaRPr lang="pt-PT" sz="1800" dirty="0" smtClean="0"/>
          </a:p>
          <a:p>
            <a:pPr>
              <a:buNone/>
            </a:pPr>
            <a:endParaRPr lang="pt-PT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23528" y="476672"/>
            <a:ext cx="8229600" cy="3666708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50000"/>
              </a:lnSpc>
              <a:buNone/>
            </a:pPr>
            <a:r>
              <a:rPr lang="pt-PT" sz="1900" dirty="0" smtClean="0"/>
              <a:t>		A </a:t>
            </a:r>
            <a:r>
              <a:rPr lang="pt-PT" sz="1900" dirty="0" smtClean="0">
                <a:hlinkClick r:id="rId2"/>
              </a:rPr>
              <a:t>ratificação</a:t>
            </a:r>
            <a:r>
              <a:rPr lang="pt-PT" sz="1900" dirty="0" smtClean="0"/>
              <a:t> do Protocolo de Quioto pelos países do mundo esbarrou na necessidade de mudanças na sua matriz </a:t>
            </a:r>
            <a:r>
              <a:rPr lang="pt-PT" sz="1900" dirty="0" smtClean="0">
                <a:hlinkClick r:id="rId3" tooltip="Energia"/>
              </a:rPr>
              <a:t>energética</a:t>
            </a:r>
            <a:r>
              <a:rPr lang="pt-PT" sz="1900" dirty="0" smtClean="0"/>
              <a:t>. Os elevados custos recairiam, principalmente, sobre os países desenvolvidos, em especial os </a:t>
            </a:r>
            <a:r>
              <a:rPr lang="pt-PT" sz="1900" dirty="0" smtClean="0">
                <a:hlinkClick r:id="rId4" tooltip="Estados Unidos da América"/>
              </a:rPr>
              <a:t>Estados Unidos</a:t>
            </a:r>
            <a:r>
              <a:rPr lang="pt-PT" sz="1900" dirty="0" smtClean="0"/>
              <a:t>. </a:t>
            </a:r>
          </a:p>
          <a:p>
            <a:pPr algn="just">
              <a:lnSpc>
                <a:spcPct val="150000"/>
              </a:lnSpc>
              <a:buNone/>
            </a:pPr>
            <a:endParaRPr lang="pt-PT" sz="1900" dirty="0" smtClean="0"/>
          </a:p>
          <a:p>
            <a:pPr algn="just">
              <a:lnSpc>
                <a:spcPct val="150000"/>
              </a:lnSpc>
              <a:buNone/>
            </a:pPr>
            <a:r>
              <a:rPr lang="pt-PT" sz="1900" dirty="0" smtClean="0"/>
              <a:t>		O </a:t>
            </a:r>
            <a:r>
              <a:rPr lang="pt-PT" sz="1900" dirty="0" smtClean="0"/>
              <a:t>presidente </a:t>
            </a:r>
            <a:r>
              <a:rPr lang="pt-PT" sz="1900" dirty="0" smtClean="0">
                <a:hlinkClick r:id="rId5"/>
              </a:rPr>
              <a:t>George W. Bush</a:t>
            </a:r>
            <a:r>
              <a:rPr lang="pt-PT" sz="1900" dirty="0" smtClean="0"/>
              <a:t> declarou que não iria submeter o avanço da economia norte-americana aos sacrifícios necessários para a implementação das medidas propostas, motivo pelo qual não ratificou o protocolo.</a:t>
            </a:r>
          </a:p>
          <a:p>
            <a:endParaRPr lang="pt-PT" dirty="0"/>
          </a:p>
        </p:txBody>
      </p:sp>
      <p:pic>
        <p:nvPicPr>
          <p:cNvPr id="38914" name="Picture 2" descr="http://maisomenosco2.hd1.com.br/quioto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215074" y="3797914"/>
            <a:ext cx="2928926" cy="306008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89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89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1560" y="0"/>
            <a:ext cx="8013576" cy="1124744"/>
          </a:xfrm>
        </p:spPr>
        <p:txBody>
          <a:bodyPr/>
          <a:lstStyle/>
          <a:p>
            <a:r>
              <a:rPr lang="pt-PT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Rio+10</a:t>
            </a:r>
            <a:endParaRPr lang="pt-PT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214282" y="928670"/>
            <a:ext cx="8249570" cy="2090512"/>
          </a:xfrm>
        </p:spPr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pt-PT" sz="1800" dirty="0" smtClean="0"/>
              <a:t>		Dez </a:t>
            </a:r>
            <a:r>
              <a:rPr lang="pt-PT" sz="1800" dirty="0" smtClean="0"/>
              <a:t>anos após a ECO-92, a ONU realizou a </a:t>
            </a:r>
            <a:r>
              <a:rPr lang="pt-PT" sz="1800" dirty="0" smtClean="0">
                <a:solidFill>
                  <a:srgbClr val="BA0000"/>
                </a:solidFill>
                <a:hlinkClick r:id="rId2" tooltip="Conferência das Nações Unidas sobre Ambiente e Desenvolvimento Sustentável (página não existe)"/>
              </a:rPr>
              <a:t>Conferência das Nações Unidas sobre o Ambiente e Desenvolvimento Sustentável</a:t>
            </a:r>
            <a:r>
              <a:rPr lang="pt-PT" sz="1800" dirty="0" smtClean="0"/>
              <a:t>, a chamada Rio+10 .</a:t>
            </a:r>
          </a:p>
          <a:p>
            <a:pPr algn="just">
              <a:buNone/>
            </a:pPr>
            <a:endParaRPr lang="pt-PT" sz="1800" dirty="0" smtClean="0"/>
          </a:p>
          <a:p>
            <a:pPr algn="just">
              <a:buNone/>
            </a:pPr>
            <a:r>
              <a:rPr lang="pt-PT" sz="1800" dirty="0" smtClean="0"/>
              <a:t>		 </a:t>
            </a:r>
            <a:r>
              <a:rPr lang="pt-PT" sz="1800" dirty="0" smtClean="0"/>
              <a:t>O objectivo principal da Conferência seria rever as metas propostas pela </a:t>
            </a:r>
            <a:r>
              <a:rPr lang="pt-PT" sz="1800" dirty="0" smtClean="0">
                <a:hlinkClick r:id="rId3"/>
              </a:rPr>
              <a:t>Agenda 21</a:t>
            </a:r>
            <a:r>
              <a:rPr lang="pt-PT" sz="1800" dirty="0" smtClean="0"/>
              <a:t> e direccionar as realizações às áreas que requerem um esforço adicional para sua implementação, porém, o evento tomou outra direcção, voltado para debater quase que exclusivamente os problemas de cunho social. </a:t>
            </a:r>
            <a:endParaRPr lang="pt-PT" sz="1800" dirty="0"/>
          </a:p>
        </p:txBody>
      </p:sp>
      <p:sp>
        <p:nvSpPr>
          <p:cNvPr id="5" name="CaixaDeTexto 4"/>
          <p:cNvSpPr txBox="1"/>
          <p:nvPr/>
        </p:nvSpPr>
        <p:spPr>
          <a:xfrm>
            <a:off x="467544" y="3068960"/>
            <a:ext cx="4464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PT" dirty="0" smtClean="0"/>
              <a:t>Em </a:t>
            </a:r>
            <a:r>
              <a:rPr lang="pt-PT" dirty="0" smtClean="0"/>
              <a:t>síntese, pode-se dizer que houve:</a:t>
            </a:r>
            <a:endParaRPr lang="pt-PT" dirty="0"/>
          </a:p>
        </p:txBody>
      </p:sp>
      <p:sp>
        <p:nvSpPr>
          <p:cNvPr id="6" name="CaixaDeTexto 5"/>
          <p:cNvSpPr txBox="1"/>
          <p:nvPr/>
        </p:nvSpPr>
        <p:spPr>
          <a:xfrm>
            <a:off x="0" y="3441680"/>
            <a:ext cx="91440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Tx/>
              <a:buChar char="-"/>
            </a:pPr>
            <a:r>
              <a:rPr lang="pt-PT" dirty="0" smtClean="0"/>
              <a:t>Discussão em torno apenas dos problemas sociais. </a:t>
            </a:r>
          </a:p>
          <a:p>
            <a:pPr algn="just"/>
            <a:endParaRPr lang="pt-PT" dirty="0" smtClean="0"/>
          </a:p>
          <a:p>
            <a:pPr algn="just">
              <a:buFontTx/>
              <a:buChar char="-"/>
            </a:pPr>
            <a:r>
              <a:rPr lang="pt-PT" dirty="0" smtClean="0"/>
              <a:t>Muitos países apresentaram propostas concretas, porém, não saíram do papel – caso Agenda 21. </a:t>
            </a:r>
          </a:p>
          <a:p>
            <a:pPr algn="just"/>
            <a:endParaRPr lang="pt-PT" dirty="0" smtClean="0"/>
          </a:p>
          <a:p>
            <a:pPr algn="just">
              <a:buFontTx/>
              <a:buChar char="-"/>
            </a:pPr>
            <a:r>
              <a:rPr lang="pt-PT" dirty="0" smtClean="0"/>
              <a:t>Diversidade de opiniões e posturas, muitas vezes conflituantes. </a:t>
            </a:r>
          </a:p>
          <a:p>
            <a:pPr algn="just"/>
            <a:endParaRPr lang="pt-PT" dirty="0" smtClean="0"/>
          </a:p>
          <a:p>
            <a:pPr algn="just">
              <a:buFontTx/>
              <a:buChar char="-"/>
            </a:pPr>
            <a:r>
              <a:rPr lang="pt-PT" dirty="0" smtClean="0"/>
              <a:t>Maior participação da sociedade civil e suas organizações. </a:t>
            </a:r>
          </a:p>
          <a:p>
            <a:pPr algn="just">
              <a:buFontTx/>
              <a:buChar char="-"/>
            </a:pPr>
            <a:endParaRPr lang="pt-PT" dirty="0" smtClean="0"/>
          </a:p>
          <a:p>
            <a:pPr algn="just">
              <a:buFontTx/>
              <a:buChar char="-"/>
            </a:pPr>
            <a:r>
              <a:rPr lang="pt-PT" dirty="0" smtClean="0"/>
              <a:t>Formação de grupos para defender seus interesses. </a:t>
            </a:r>
          </a:p>
          <a:p>
            <a:pPr algn="just">
              <a:buFontTx/>
              <a:buChar char="-"/>
            </a:pPr>
            <a:endParaRPr lang="pt-PT" dirty="0" smtClean="0"/>
          </a:p>
          <a:p>
            <a:pPr algn="just"/>
            <a:r>
              <a:rPr lang="pt-PT" dirty="0" smtClean="0"/>
              <a:t>- Iniciativa de Energia – global </a:t>
            </a:r>
            <a:endParaRPr lang="pt-PT" dirty="0"/>
          </a:p>
        </p:txBody>
      </p:sp>
      <p:pic>
        <p:nvPicPr>
          <p:cNvPr id="41988" name="Picture 4" descr="http://bp3.blogger.com/_i2NlCF_qaUo/RpNcyJWWmGI/AAAAAAAAAJg/-Y_6vRIzR5Y/s400/rio%2B10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714612" y="2143116"/>
            <a:ext cx="3141502" cy="259228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19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19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Conclusão</a:t>
            </a:r>
            <a:endParaRPr lang="pt-PT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500034" y="1714488"/>
            <a:ext cx="8229600" cy="457200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None/>
            </a:pPr>
            <a:r>
              <a:rPr lang="pt-PT" sz="1800" dirty="0" smtClean="0"/>
              <a:t>		Com </a:t>
            </a:r>
            <a:r>
              <a:rPr lang="pt-PT" sz="1800" dirty="0" smtClean="0"/>
              <a:t>este trabalho ficámos a conhecer as principais Conferências realizadas sobre o ambiente e o clima. E as decisões que lá ficaram tomadas para cuidar do ambiente. </a:t>
            </a:r>
            <a:br>
              <a:rPr lang="pt-PT" sz="1800" dirty="0" smtClean="0"/>
            </a:br>
            <a:endParaRPr lang="pt-PT" sz="1800" dirty="0" smtClean="0"/>
          </a:p>
          <a:p>
            <a:pPr algn="just">
              <a:lnSpc>
                <a:spcPct val="150000"/>
              </a:lnSpc>
              <a:buNone/>
            </a:pPr>
            <a:r>
              <a:rPr lang="pt-PT" sz="1800" dirty="0" smtClean="0"/>
              <a:t>		Também </a:t>
            </a:r>
            <a:r>
              <a:rPr lang="pt-PT" sz="1800" dirty="0" smtClean="0"/>
              <a:t>vimos que destas Conferências resultaram documentos dos quais se destacaram a Carta da Terra e a Agenda 21.</a:t>
            </a:r>
          </a:p>
          <a:p>
            <a:pPr algn="just">
              <a:lnSpc>
                <a:spcPct val="150000"/>
              </a:lnSpc>
              <a:buNone/>
            </a:pPr>
            <a:endParaRPr lang="pt-PT" sz="1800" dirty="0" smtClean="0"/>
          </a:p>
          <a:p>
            <a:pPr algn="just">
              <a:lnSpc>
                <a:spcPct val="150000"/>
              </a:lnSpc>
              <a:buNone/>
            </a:pPr>
            <a:r>
              <a:rPr lang="pt-PT" sz="1800" dirty="0" smtClean="0"/>
              <a:t>		E </a:t>
            </a:r>
            <a:r>
              <a:rPr lang="pt-PT" sz="1800" dirty="0" smtClean="0"/>
              <a:t>por fim o Protocolo  de Quioto e o Rio+10.</a:t>
            </a:r>
          </a:p>
          <a:p>
            <a:pPr algn="just">
              <a:lnSpc>
                <a:spcPct val="150000"/>
              </a:lnSpc>
              <a:buNone/>
            </a:pPr>
            <a:endParaRPr lang="pt-PT" sz="1800" dirty="0" smtClean="0"/>
          </a:p>
          <a:p>
            <a:pPr>
              <a:buNone/>
            </a:pPr>
            <a:endParaRPr lang="pt-PT" sz="1800" dirty="0" smtClean="0"/>
          </a:p>
          <a:p>
            <a:pPr>
              <a:buNone/>
            </a:pPr>
            <a:endParaRPr lang="pt-PT" sz="1800" dirty="0" smtClean="0"/>
          </a:p>
          <a:p>
            <a:pPr>
              <a:buNone/>
            </a:pPr>
            <a:endParaRPr lang="pt-PT" dirty="0" smtClean="0"/>
          </a:p>
          <a:p>
            <a:pPr>
              <a:buNone/>
            </a:pPr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Bibliografia:</a:t>
            </a:r>
            <a:endParaRPr lang="pt-PT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Rectângulo 4"/>
          <p:cNvSpPr/>
          <p:nvPr/>
        </p:nvSpPr>
        <p:spPr>
          <a:xfrm>
            <a:off x="0" y="1484784"/>
            <a:ext cx="7452320" cy="25478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pt-PT" sz="1400" u="sng" dirty="0" smtClean="0">
                <a:solidFill>
                  <a:srgbClr val="0000FF"/>
                </a:solidFill>
                <a:ea typeface="Calibri"/>
                <a:cs typeface="Times New Roman"/>
                <a:hlinkClick r:id="rId2"/>
              </a:rPr>
              <a:t>http://www.google.pt/imgres?imgurl=http://4.bp.blogspot.com/_aFcD3EwhV8I/R50-s0cJi9I/AAAAAAAAAA0/27zYwB4QTB0/s320/hands.jpg&amp;imgrefurl=http://ambientehoje.blogspot.com/&amp;usg=__LoMaeqSeYKK9jBOXK2tAkPkTfKU=&amp;h=264&amp;w=320&amp;sz=13&amp;hl=pt-pt&amp;start=86&amp;zoom=1&amp;tbnid=V8hc_otNY4bi_M:&amp;tbnh=125&amp;tbnw=148&amp;ei=-1aPTZbBNca14gb-1eCgCw&amp;prev=/search%3Fq%3Dconferencia%2Bdo%2Brio%2Bde%2Bjaneiro%2B1992%26um%3D1%26hl%3Dpt-pt%26sa%3DN%26biw%3D1345%26bih%3D567%26tbm%3Disch&amp;um=1&amp;itbs=1&amp;iact=rc&amp;dur=422&amp;oei=alaPTb7HKoX1sgaos4iACg&amp;page=5&amp;ndsp=21&amp;ved=1t:429,r:6,s:86&amp;tx=57&amp;ty=85</a:t>
            </a:r>
            <a:endParaRPr lang="pt-PT" sz="1400" dirty="0">
              <a:ea typeface="Calibri"/>
              <a:cs typeface="Times New Roman"/>
            </a:endParaRPr>
          </a:p>
        </p:txBody>
      </p:sp>
      <p:sp>
        <p:nvSpPr>
          <p:cNvPr id="6" name="Rectângulo 5"/>
          <p:cNvSpPr/>
          <p:nvPr/>
        </p:nvSpPr>
        <p:spPr>
          <a:xfrm>
            <a:off x="0" y="4581128"/>
            <a:ext cx="8064897" cy="11970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pt-PT" sz="1400" u="sng" dirty="0" smtClean="0">
                <a:solidFill>
                  <a:srgbClr val="0000FF"/>
                </a:solidFill>
                <a:ea typeface="Calibri"/>
                <a:cs typeface="Times New Roman"/>
                <a:hlinkClick r:id="rId3"/>
              </a:rPr>
              <a:t>http://www.google.pt/images?hl=pt-pt&amp;q=principais%20conferencias%20ambientais%20sobre%20o%20clima&amp;wrapid=tlif130123712405121&amp;um=1&amp;ie=UTF-8&amp;source=og&amp;sa=N&amp;tab=wi&amp;biw=1345&amp;bih=567</a:t>
            </a:r>
            <a:endParaRPr lang="pt-PT" sz="1400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pt-PT" sz="1400" u="sng" dirty="0" smtClean="0">
                <a:solidFill>
                  <a:srgbClr val="0000FF"/>
                </a:solidFill>
                <a:ea typeface="Calibri"/>
                <a:cs typeface="Times New Roman"/>
                <a:hlinkClick r:id="rId4"/>
              </a:rPr>
              <a:t>http://pt.wikipedia.org/wiki/A_Carta_da_Terra</a:t>
            </a:r>
            <a:endParaRPr lang="pt-PT" sz="1400" dirty="0">
              <a:ea typeface="Calibri"/>
              <a:cs typeface="Times New Roman"/>
            </a:endParaRPr>
          </a:p>
        </p:txBody>
      </p:sp>
      <p:sp>
        <p:nvSpPr>
          <p:cNvPr id="7" name="Rectângulo 6"/>
          <p:cNvSpPr/>
          <p:nvPr/>
        </p:nvSpPr>
        <p:spPr>
          <a:xfrm>
            <a:off x="0" y="6211669"/>
            <a:ext cx="61561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dirty="0" smtClean="0">
                <a:hlinkClick r:id="rId5"/>
              </a:rPr>
              <a:t>http://pt.wikipedia.org/wiki/ECO-92</a:t>
            </a:r>
            <a:endParaRPr lang="pt-PT" dirty="0" smtClean="0"/>
          </a:p>
          <a:p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Introdução</a:t>
            </a:r>
            <a:endParaRPr lang="pt-PT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2870060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50000"/>
              </a:lnSpc>
              <a:buNone/>
            </a:pPr>
            <a:r>
              <a:rPr lang="pt-PT" sz="2000" dirty="0" smtClean="0"/>
              <a:t>		Neste </a:t>
            </a:r>
            <a:r>
              <a:rPr lang="pt-PT" sz="2000" dirty="0" smtClean="0"/>
              <a:t>trabalho iremos falar nas Principais Conferências Ambientais a nível do Clima.</a:t>
            </a:r>
          </a:p>
          <a:p>
            <a:pPr algn="just">
              <a:lnSpc>
                <a:spcPct val="150000"/>
              </a:lnSpc>
              <a:buNone/>
            </a:pPr>
            <a:r>
              <a:rPr lang="pt-PT" sz="2000" dirty="0" smtClean="0"/>
              <a:t>		A </a:t>
            </a:r>
            <a:r>
              <a:rPr lang="pt-PT" sz="2000" dirty="0" smtClean="0"/>
              <a:t>Conferência do Rio de Janeiro, os documentos oficiais dessa Conferência, os Temas e Desenvolvimentos, a Convenção de mudanças Climáticas, o Protocolo de Quioto e por fim a Conferência das Nações Unidas sobre o Ambiente e Desenvolvimento Sustentável.</a:t>
            </a:r>
          </a:p>
        </p:txBody>
      </p:sp>
      <p:pic>
        <p:nvPicPr>
          <p:cNvPr id="26626" name="Picture 2" descr="http://3.bp.blogspot.com/_fn2AohHBUxg/TOq7y-dHZ4I/AAAAAAAAEKs/9rovRSjBvnA/s1600/165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88224" y="4365104"/>
            <a:ext cx="2123729" cy="230918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sz="32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Principais Conferências Ambientais(A ECO-92)</a:t>
            </a:r>
            <a:endParaRPr lang="pt-PT" sz="32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PT" sz="1800" dirty="0" smtClean="0"/>
              <a:t>A </a:t>
            </a:r>
            <a:r>
              <a:rPr lang="pt-PT" sz="1800" b="1" dirty="0" smtClean="0"/>
              <a:t>ECO-92, Rio-92, Cúpula</a:t>
            </a:r>
            <a:r>
              <a:rPr lang="pt-PT" sz="1800" dirty="0" smtClean="0"/>
              <a:t> ou </a:t>
            </a:r>
            <a:r>
              <a:rPr lang="pt-PT" sz="1800" b="1" dirty="0" smtClean="0"/>
              <a:t>Cimeira da Terra</a:t>
            </a:r>
            <a:r>
              <a:rPr lang="pt-PT" sz="1800" dirty="0" smtClean="0"/>
              <a:t> são nomes pelos quais é mais conhecida a </a:t>
            </a:r>
            <a:r>
              <a:rPr lang="pt-PT" sz="1800" b="1" u="sng" dirty="0" smtClean="0"/>
              <a:t>Conferência das Nações Unidas sobre o Meio Ambiente e o Desenvolvimento</a:t>
            </a:r>
            <a:r>
              <a:rPr lang="pt-PT" sz="1800" u="sng" dirty="0" smtClean="0"/>
              <a:t> (CNUMAD).</a:t>
            </a:r>
          </a:p>
          <a:p>
            <a:pPr>
              <a:buNone/>
            </a:pPr>
            <a:endParaRPr lang="pt-PT" sz="1800" dirty="0" smtClean="0"/>
          </a:p>
        </p:txBody>
      </p:sp>
      <p:sp>
        <p:nvSpPr>
          <p:cNvPr id="4" name="Seta para baixo 3"/>
          <p:cNvSpPr/>
          <p:nvPr/>
        </p:nvSpPr>
        <p:spPr>
          <a:xfrm>
            <a:off x="1187624" y="2852936"/>
            <a:ext cx="648072" cy="792088"/>
          </a:xfrm>
          <a:prstGeom prst="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Seta para baixo 4"/>
          <p:cNvSpPr/>
          <p:nvPr/>
        </p:nvSpPr>
        <p:spPr>
          <a:xfrm>
            <a:off x="5364088" y="2924944"/>
            <a:ext cx="648072" cy="792088"/>
          </a:xfrm>
          <a:prstGeom prst="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395536" y="3717032"/>
            <a:ext cx="23762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 smtClean="0"/>
              <a:t>Realizada entre 3 e 14 de Junho de 1992, no Rio de Janeiro.</a:t>
            </a:r>
            <a:endParaRPr lang="pt-PT" dirty="0"/>
          </a:p>
        </p:txBody>
      </p:sp>
      <p:sp>
        <p:nvSpPr>
          <p:cNvPr id="7" name="CaixaDeTexto 6"/>
          <p:cNvSpPr txBox="1"/>
          <p:nvPr/>
        </p:nvSpPr>
        <p:spPr>
          <a:xfrm>
            <a:off x="4355976" y="3789040"/>
            <a:ext cx="410445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 smtClean="0"/>
              <a:t>Teve como principal objectivo encontrar meios de conciliar socioeconómico, com a conservação e protecção  dos ecossistemas da Terra.</a:t>
            </a:r>
            <a:endParaRPr lang="pt-PT" dirty="0"/>
          </a:p>
        </p:txBody>
      </p:sp>
      <p:pic>
        <p:nvPicPr>
          <p:cNvPr id="27650" name="Picture 2" descr="Flag of the United Nations.sv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110523"/>
            <a:ext cx="2627784" cy="174747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pic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800" decel="100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800" decel="100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800" decel="100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sz="36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A Conferência do Rio de Janeiro</a:t>
            </a:r>
            <a:endParaRPr lang="pt-PT" sz="36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 numCol="1">
            <a:normAutofit/>
          </a:bodyPr>
          <a:lstStyle/>
          <a:p>
            <a:pPr algn="just">
              <a:buNone/>
            </a:pPr>
            <a:r>
              <a:rPr lang="pt-PT" sz="1800" dirty="0" smtClean="0"/>
              <a:t>		A </a:t>
            </a:r>
            <a:r>
              <a:rPr lang="pt-PT" sz="1800" dirty="0" smtClean="0"/>
              <a:t>Conferência do Rio consagrou o conceito de </a:t>
            </a:r>
            <a:r>
              <a:rPr lang="pt-PT" sz="1800" b="1" dirty="0" smtClean="0"/>
              <a:t>Desenvolvimento Sustentável, </a:t>
            </a:r>
            <a:r>
              <a:rPr lang="pt-PT" sz="1800" dirty="0" smtClean="0"/>
              <a:t> e contribuiu para a mais se perceberem que os danos ao meio ambiente eram grande parte responsabilidade dos </a:t>
            </a:r>
            <a:r>
              <a:rPr lang="pt-PT" sz="1800" b="1" dirty="0" smtClean="0"/>
              <a:t>países desenvolvidos.</a:t>
            </a:r>
          </a:p>
          <a:p>
            <a:pPr algn="just">
              <a:buNone/>
            </a:pPr>
            <a:endParaRPr lang="pt-PT" sz="1800" b="1" dirty="0" smtClean="0"/>
          </a:p>
          <a:p>
            <a:pPr algn="just">
              <a:buNone/>
            </a:pPr>
            <a:r>
              <a:rPr lang="pt-PT" sz="1800" dirty="0" smtClean="0"/>
              <a:t>		Ao </a:t>
            </a:r>
            <a:r>
              <a:rPr lang="pt-PT" sz="1800" dirty="0" smtClean="0"/>
              <a:t>mesmo tempo reconheceu-se a necessidade de </a:t>
            </a:r>
            <a:r>
              <a:rPr lang="pt-PT" sz="1800" b="1" dirty="0" smtClean="0"/>
              <a:t>os países  em desenvolvidos  </a:t>
            </a:r>
            <a:r>
              <a:rPr lang="pt-PT" sz="1800" dirty="0" smtClean="0"/>
              <a:t>receberem apoio financeiro e tecnológico para avançarem na direcção do desenvolvimento sustentável.</a:t>
            </a:r>
            <a:r>
              <a:rPr lang="pt-PT" sz="1800" dirty="0" smtClean="0">
                <a:latin typeface="Times New Roman"/>
                <a:ea typeface="Times New Roman"/>
              </a:rPr>
              <a:t> </a:t>
            </a:r>
          </a:p>
          <a:p>
            <a:pPr algn="just">
              <a:buNone/>
            </a:pPr>
            <a:endParaRPr lang="pt-PT" sz="1800" b="1" dirty="0"/>
          </a:p>
        </p:txBody>
      </p:sp>
      <p:pic>
        <p:nvPicPr>
          <p:cNvPr id="29698" name="Picture 2" descr="http://www.mundoeducacao.com.br/upload/conteudo/eco%2092%20m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784841"/>
            <a:ext cx="2843808" cy="207315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História</a:t>
            </a:r>
            <a:endParaRPr lang="pt-PT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lnSpc>
                <a:spcPct val="150000"/>
              </a:lnSpc>
              <a:buNone/>
            </a:pPr>
            <a:r>
              <a:rPr lang="pt-PT" sz="1800" dirty="0" smtClean="0"/>
              <a:t>		Em </a:t>
            </a:r>
            <a:r>
              <a:rPr lang="pt-PT" sz="1800" dirty="0" smtClean="0"/>
              <a:t>1992, no Rio de Janeiro representantes de quase todos os países do Mundo, </a:t>
            </a:r>
            <a:r>
              <a:rPr lang="pt-PT" sz="1800" dirty="0" smtClean="0">
                <a:latin typeface="+mj-lt"/>
                <a:ea typeface="Calibri"/>
                <a:cs typeface="Times New Roman"/>
              </a:rPr>
              <a:t>reuniram-se para decidir que medidas tomar para conseguir diminuir a degradação ambiental e garantir a existência de outras gerações.</a:t>
            </a:r>
          </a:p>
          <a:p>
            <a:pPr algn="just">
              <a:lnSpc>
                <a:spcPct val="150000"/>
              </a:lnSpc>
              <a:buNone/>
            </a:pPr>
            <a:endParaRPr lang="pt-PT" sz="1800" dirty="0" smtClean="0">
              <a:latin typeface="+mj-lt"/>
              <a:ea typeface="Calibri"/>
              <a:cs typeface="Times New Roman"/>
            </a:endParaRPr>
          </a:p>
          <a:p>
            <a:pPr algn="just">
              <a:lnSpc>
                <a:spcPct val="150000"/>
              </a:lnSpc>
              <a:buNone/>
            </a:pPr>
            <a:r>
              <a:rPr lang="pt-PT" sz="1800" dirty="0" smtClean="0">
                <a:latin typeface="+mj-lt"/>
                <a:ea typeface="Calibri"/>
                <a:cs typeface="Times New Roman"/>
              </a:rPr>
              <a:t>		A </a:t>
            </a:r>
            <a:r>
              <a:rPr lang="pt-PT" sz="1800" dirty="0" smtClean="0">
                <a:latin typeface="+mj-lt"/>
                <a:ea typeface="Calibri"/>
                <a:cs typeface="Times New Roman"/>
              </a:rPr>
              <a:t>intenção, nesse encontro, era introduzir a ideia do </a:t>
            </a:r>
            <a:r>
              <a:rPr lang="pt-PT" sz="1800" b="1" dirty="0" smtClean="0">
                <a:latin typeface="+mj-lt"/>
                <a:ea typeface="Calibri"/>
                <a:cs typeface="Times New Roman"/>
              </a:rPr>
              <a:t>Desenvolvimento Sustentável, </a:t>
            </a:r>
            <a:r>
              <a:rPr lang="pt-PT" sz="1800" dirty="0" smtClean="0">
                <a:latin typeface="+mj-lt"/>
                <a:ea typeface="Calibri"/>
                <a:cs typeface="Times New Roman"/>
              </a:rPr>
              <a:t>um modelo de crescimento económico menos consumista e mais adequado ao equilíbrio ecológico.</a:t>
            </a:r>
          </a:p>
          <a:p>
            <a:pPr algn="just">
              <a:lnSpc>
                <a:spcPct val="150000"/>
              </a:lnSpc>
              <a:buNone/>
            </a:pPr>
            <a:endParaRPr lang="pt-PT" sz="1800" dirty="0" smtClean="0">
              <a:latin typeface="+mj-lt"/>
              <a:ea typeface="Calibri"/>
              <a:cs typeface="Times New Roman"/>
            </a:endParaRPr>
          </a:p>
          <a:p>
            <a:pPr algn="just">
              <a:lnSpc>
                <a:spcPct val="150000"/>
              </a:lnSpc>
              <a:buNone/>
            </a:pPr>
            <a:r>
              <a:rPr lang="pt-PT" sz="1800" dirty="0" smtClean="0">
                <a:latin typeface="+mj-lt"/>
                <a:ea typeface="Calibri"/>
                <a:cs typeface="Times New Roman"/>
              </a:rPr>
              <a:t>		Os </a:t>
            </a:r>
            <a:r>
              <a:rPr lang="pt-PT" sz="1800" dirty="0" smtClean="0">
                <a:latin typeface="+mj-lt"/>
                <a:ea typeface="Calibri"/>
                <a:cs typeface="Times New Roman"/>
              </a:rPr>
              <a:t>encontros ocorreram no centro de convenções chamado </a:t>
            </a:r>
            <a:r>
              <a:rPr lang="pt-PT" sz="1800" u="sng" dirty="0" smtClean="0">
                <a:solidFill>
                  <a:srgbClr val="BA0000"/>
                </a:solidFill>
                <a:latin typeface="+mj-lt"/>
                <a:ea typeface="Calibri"/>
                <a:cs typeface="Times New Roman"/>
                <a:hlinkClick r:id="rId2" tooltip="Rio Centro (página não existe)"/>
              </a:rPr>
              <a:t>Rio Centro</a:t>
            </a:r>
            <a:r>
              <a:rPr lang="pt-PT" sz="1800" dirty="0" smtClean="0">
                <a:latin typeface="+mj-lt"/>
                <a:ea typeface="Calibri"/>
                <a:cs typeface="Times New Roman"/>
              </a:rPr>
              <a:t>.</a:t>
            </a:r>
            <a:endParaRPr lang="pt-PT" sz="1800" b="1" dirty="0">
              <a:latin typeface="+mj-lt"/>
            </a:endParaRPr>
          </a:p>
        </p:txBody>
      </p:sp>
      <p:pic>
        <p:nvPicPr>
          <p:cNvPr id="30722" name="Picture 2" descr="http://t0.gstatic.com/images?q=tbn:ANd9GcQ9mSYXvJ3oUlBaE_-bpeftkPzX-I6rTND92xWmO0qzjxICPEab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56376" y="5720558"/>
            <a:ext cx="1187624" cy="113744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23528" y="332656"/>
            <a:ext cx="8229600" cy="3672408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pt-PT" sz="1800" dirty="0" smtClean="0">
                <a:latin typeface="+mj-lt"/>
                <a:ea typeface="Calibri"/>
                <a:cs typeface="Times New Roman"/>
              </a:rPr>
              <a:t>		A </a:t>
            </a:r>
            <a:r>
              <a:rPr lang="pt-PT" sz="1800" dirty="0" smtClean="0">
                <a:latin typeface="+mj-lt"/>
                <a:ea typeface="Calibri"/>
                <a:cs typeface="Times New Roman"/>
              </a:rPr>
              <a:t>diferença entre 1992 e 1972 (quando teve lugar a </a:t>
            </a:r>
            <a:r>
              <a:rPr lang="pt-PT" sz="1800" u="sng" dirty="0" smtClean="0">
                <a:solidFill>
                  <a:srgbClr val="0000FF"/>
                </a:solidFill>
                <a:latin typeface="+mj-lt"/>
                <a:ea typeface="Calibri"/>
                <a:cs typeface="Times New Roman"/>
                <a:hlinkClick r:id="rId2"/>
              </a:rPr>
              <a:t>Conferência de Estocolmo</a:t>
            </a:r>
            <a:r>
              <a:rPr lang="pt-PT" sz="1800" dirty="0" smtClean="0">
                <a:latin typeface="+mj-lt"/>
                <a:ea typeface="Calibri"/>
                <a:cs typeface="Times New Roman"/>
              </a:rPr>
              <a:t>) pode ser traduzida pela presença maciça de </a:t>
            </a:r>
            <a:r>
              <a:rPr lang="pt-PT" sz="1800" b="1" dirty="0" smtClean="0">
                <a:latin typeface="+mj-lt"/>
                <a:ea typeface="Calibri"/>
                <a:cs typeface="Times New Roman"/>
              </a:rPr>
              <a:t>Chefes de Estado</a:t>
            </a:r>
            <a:r>
              <a:rPr lang="pt-PT" sz="1800" dirty="0" smtClean="0">
                <a:latin typeface="+mj-lt"/>
                <a:ea typeface="Calibri"/>
                <a:cs typeface="Times New Roman"/>
              </a:rPr>
              <a:t>, factor indicativo da importância atribuída à questão ambiental no início da década de 1990.</a:t>
            </a:r>
          </a:p>
          <a:p>
            <a:pPr algn="just">
              <a:buNone/>
            </a:pPr>
            <a:endParaRPr lang="pt-PT" sz="1800" dirty="0" smtClean="0">
              <a:latin typeface="+mj-lt"/>
              <a:cs typeface="Times New Roman"/>
            </a:endParaRPr>
          </a:p>
          <a:p>
            <a:pPr algn="just">
              <a:buNone/>
            </a:pPr>
            <a:r>
              <a:rPr lang="pt-PT" sz="1800" dirty="0" smtClean="0">
                <a:latin typeface="+mj-lt"/>
                <a:ea typeface="Times New Roman"/>
              </a:rPr>
              <a:t>		Já </a:t>
            </a:r>
            <a:r>
              <a:rPr lang="pt-PT" sz="1800" dirty="0" smtClean="0">
                <a:latin typeface="+mj-lt"/>
                <a:ea typeface="Times New Roman"/>
              </a:rPr>
              <a:t>as </a:t>
            </a:r>
            <a:r>
              <a:rPr lang="pt-PT" sz="1800" u="sng" dirty="0" smtClean="0">
                <a:solidFill>
                  <a:srgbClr val="0000FF"/>
                </a:solidFill>
                <a:latin typeface="+mj-lt"/>
                <a:ea typeface="Times New Roman"/>
                <a:hlinkClick r:id="rId3" tooltip="ONG"/>
              </a:rPr>
              <a:t>ONGs</a:t>
            </a:r>
            <a:r>
              <a:rPr lang="pt-PT" sz="1800" dirty="0" smtClean="0">
                <a:latin typeface="+mj-lt"/>
                <a:ea typeface="Times New Roman"/>
              </a:rPr>
              <a:t> fizeram um encontro paralelo no </a:t>
            </a:r>
            <a:r>
              <a:rPr lang="pt-PT" sz="1800" u="sng" dirty="0" smtClean="0">
                <a:solidFill>
                  <a:srgbClr val="0000FF"/>
                </a:solidFill>
                <a:latin typeface="+mj-lt"/>
                <a:ea typeface="Times New Roman"/>
                <a:hlinkClick r:id="rId4"/>
              </a:rPr>
              <a:t>Aterro do Flamengo</a:t>
            </a:r>
            <a:r>
              <a:rPr lang="pt-PT" sz="1800" dirty="0" smtClean="0">
                <a:latin typeface="+mj-lt"/>
                <a:ea typeface="Times New Roman"/>
              </a:rPr>
              <a:t>. </a:t>
            </a:r>
          </a:p>
          <a:p>
            <a:pPr algn="just">
              <a:buNone/>
            </a:pPr>
            <a:endParaRPr lang="pt-PT" sz="1800" dirty="0" smtClean="0">
              <a:latin typeface="+mj-lt"/>
              <a:ea typeface="Times New Roman"/>
            </a:endParaRPr>
          </a:p>
          <a:p>
            <a:pPr algn="just">
              <a:buNone/>
            </a:pPr>
            <a:r>
              <a:rPr lang="pt-PT" sz="1800" dirty="0" smtClean="0">
                <a:latin typeface="+mj-lt"/>
                <a:ea typeface="Times New Roman"/>
              </a:rPr>
              <a:t>		Além </a:t>
            </a:r>
            <a:r>
              <a:rPr lang="pt-PT" sz="1800" dirty="0" smtClean="0">
                <a:latin typeface="+mj-lt"/>
                <a:ea typeface="Times New Roman"/>
              </a:rPr>
              <a:t>do encontro paralelo, certo é que as </a:t>
            </a:r>
            <a:r>
              <a:rPr lang="pt-PT" sz="1800" b="1" dirty="0" smtClean="0">
                <a:latin typeface="+mj-lt"/>
                <a:ea typeface="Times New Roman"/>
              </a:rPr>
              <a:t>ONGs</a:t>
            </a:r>
            <a:r>
              <a:rPr lang="pt-PT" sz="1800" dirty="0" smtClean="0">
                <a:latin typeface="+mj-lt"/>
                <a:ea typeface="Times New Roman"/>
              </a:rPr>
              <a:t>, conquanto não tivessem o direito de deliberar, participaram dos debates na </a:t>
            </a:r>
            <a:r>
              <a:rPr lang="pt-PT" sz="1800" b="1" dirty="0" smtClean="0">
                <a:latin typeface="+mj-lt"/>
                <a:ea typeface="Times New Roman"/>
              </a:rPr>
              <a:t>CNUMAD</a:t>
            </a:r>
            <a:r>
              <a:rPr lang="pt-PT" sz="1800" dirty="0" smtClean="0">
                <a:latin typeface="+mj-lt"/>
                <a:ea typeface="Times New Roman"/>
              </a:rPr>
              <a:t> de 1992.</a:t>
            </a:r>
          </a:p>
          <a:p>
            <a:pPr>
              <a:buNone/>
            </a:pPr>
            <a:endParaRPr lang="pt-PT" sz="1800" dirty="0">
              <a:latin typeface="+mj-lt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539552" y="4005064"/>
            <a:ext cx="835292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b="1" u="sng" dirty="0" smtClean="0"/>
              <a:t>ONG </a:t>
            </a:r>
            <a:r>
              <a:rPr lang="pt-PT" b="1" u="sng" dirty="0" smtClean="0"/>
              <a:t>-   </a:t>
            </a:r>
            <a:r>
              <a:rPr lang="pt-PT" dirty="0" smtClean="0"/>
              <a:t>Organizações não governamentais, são associações do sector terciário , da sociedade civil, que se declaram com finalidades públicas e sem fins </a:t>
            </a:r>
            <a:r>
              <a:rPr lang="pt-PT" dirty="0" smtClean="0">
                <a:hlinkClick r:id="rId5" tooltip="Lucro"/>
              </a:rPr>
              <a:t> </a:t>
            </a:r>
            <a:r>
              <a:rPr lang="pt-PT" dirty="0" smtClean="0"/>
              <a:t>lucrativos, que desenvolvem acções em diferentes áreas e que, geralmente, mobilizam a opinião pública e o apoio da população para modificar determinados aspectos da sociedade.</a:t>
            </a:r>
            <a:endParaRPr lang="pt-PT" u="sng" dirty="0"/>
          </a:p>
        </p:txBody>
      </p:sp>
      <p:pic>
        <p:nvPicPr>
          <p:cNvPr id="31746" name="Picture 2" descr="http://t2.gstatic.com/images?q=tbn:ANd9GcQA-uaeLim6DQaSsZpV4T57a8srwbcbwaHcCmRsMgRGCTTW1MWP5af4LYclfw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524328" y="5238327"/>
            <a:ext cx="1619672" cy="161967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0" y="404664"/>
            <a:ext cx="3419872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pt-PT" sz="2800" b="1" dirty="0" smtClean="0"/>
              <a:t>Durante o Evento</a:t>
            </a:r>
            <a:endParaRPr lang="pt-PT" sz="2800" b="1" dirty="0"/>
          </a:p>
        </p:txBody>
      </p:sp>
      <p:sp>
        <p:nvSpPr>
          <p:cNvPr id="6" name="Seta para a direita 5"/>
          <p:cNvSpPr/>
          <p:nvPr/>
        </p:nvSpPr>
        <p:spPr>
          <a:xfrm>
            <a:off x="3491880" y="476672"/>
            <a:ext cx="936104" cy="504056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4">
                <a:lumMod val="20000"/>
                <a:lumOff val="80000"/>
              </a:schemeClr>
            </a:solidFill>
          </a:ln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4932040" y="188640"/>
            <a:ext cx="3960440" cy="25326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PT" dirty="0"/>
              <a:t>A</a:t>
            </a:r>
            <a:r>
              <a:rPr lang="pt-PT" dirty="0" smtClean="0"/>
              <a:t>s forças armadas fizeram a protecção da cidade, gerando uma sensação de segurança, que motiva até hoje a defesa da utilização das forças armadas na segurança pública da cidade. </a:t>
            </a:r>
            <a:endParaRPr lang="pt-PT" dirty="0"/>
          </a:p>
        </p:txBody>
      </p:sp>
      <p:sp>
        <p:nvSpPr>
          <p:cNvPr id="10" name="Seta para a direita 9"/>
          <p:cNvSpPr/>
          <p:nvPr/>
        </p:nvSpPr>
        <p:spPr>
          <a:xfrm rot="5400000">
            <a:off x="971600" y="1268760"/>
            <a:ext cx="936104" cy="504056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4">
                <a:lumMod val="20000"/>
                <a:lumOff val="80000"/>
              </a:schemeClr>
            </a:solidFill>
          </a:ln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0" y="2276872"/>
            <a:ext cx="4786314" cy="25326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PT" dirty="0" smtClean="0"/>
              <a:t>O presidente da República </a:t>
            </a:r>
            <a:r>
              <a:rPr lang="pt-PT" dirty="0" smtClean="0">
                <a:hlinkClick r:id="rId2"/>
              </a:rPr>
              <a:t>Fernando </a:t>
            </a:r>
            <a:r>
              <a:rPr lang="pt-PT" dirty="0" err="1" smtClean="0">
                <a:hlinkClick r:id="rId2"/>
              </a:rPr>
              <a:t>Collor</a:t>
            </a:r>
            <a:r>
              <a:rPr lang="pt-PT" dirty="0" smtClean="0">
                <a:hlinkClick r:id="rId2"/>
              </a:rPr>
              <a:t> de Mello</a:t>
            </a:r>
            <a:r>
              <a:rPr lang="pt-PT" dirty="0" smtClean="0"/>
              <a:t>, transferiu, durante o evento a capital de </a:t>
            </a:r>
            <a:r>
              <a:rPr lang="pt-PT" dirty="0" smtClean="0">
                <a:hlinkClick r:id="rId3"/>
              </a:rPr>
              <a:t>Brasília</a:t>
            </a:r>
            <a:r>
              <a:rPr lang="pt-PT" dirty="0" smtClean="0"/>
              <a:t> para o Rio de Janeiro. Fazendo durante alguns dias, que o Rio voltasse a ser a capital do país, como foi de 1763 até 1960.</a:t>
            </a:r>
            <a:endParaRPr lang="pt-PT" dirty="0"/>
          </a:p>
        </p:txBody>
      </p:sp>
      <p:pic>
        <p:nvPicPr>
          <p:cNvPr id="32772" name="Picture 4" descr="Fernando Collor de Mello">
            <a:hlinkClick r:id="rId4" tooltip="Fernando Collor de Mello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572131" y="2928934"/>
            <a:ext cx="1978115" cy="257848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27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27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399032"/>
          </a:xfrm>
        </p:spPr>
        <p:txBody>
          <a:bodyPr/>
          <a:lstStyle/>
          <a:p>
            <a:r>
              <a:rPr lang="pt-PT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Documentos oficiais</a:t>
            </a:r>
            <a:endParaRPr lang="pt-PT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0" y="1268760"/>
            <a:ext cx="8686800" cy="457200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pt-PT" sz="2300" dirty="0" smtClean="0"/>
              <a:t>		A </a:t>
            </a:r>
            <a:r>
              <a:rPr lang="pt-PT" sz="2300" dirty="0" smtClean="0"/>
              <a:t>ECO-92 frutificou a elaboração dos seguintes documentos oficiais:</a:t>
            </a:r>
          </a:p>
          <a:p>
            <a:pPr algn="just">
              <a:buNone/>
            </a:pPr>
            <a:r>
              <a:rPr lang="pt-PT" sz="2300" dirty="0" smtClean="0"/>
              <a:t>-  </a:t>
            </a:r>
            <a:r>
              <a:rPr lang="pt-PT" sz="1800" dirty="0" smtClean="0"/>
              <a:t>A </a:t>
            </a:r>
            <a:r>
              <a:rPr lang="pt-PT" sz="1800" dirty="0" smtClean="0">
                <a:hlinkClick r:id="rId2" tooltip="Carta da Terra"/>
              </a:rPr>
              <a:t>Carta da Terra</a:t>
            </a:r>
            <a:r>
              <a:rPr lang="pt-PT" sz="1800" dirty="0" smtClean="0"/>
              <a:t>; </a:t>
            </a:r>
          </a:p>
          <a:p>
            <a:pPr algn="just">
              <a:buNone/>
            </a:pPr>
            <a:endParaRPr lang="pt-PT" sz="1800" dirty="0" smtClean="0"/>
          </a:p>
          <a:p>
            <a:pPr algn="just">
              <a:buNone/>
            </a:pPr>
            <a:r>
              <a:rPr lang="pt-PT" sz="1800" dirty="0" smtClean="0"/>
              <a:t>-Três convenções </a:t>
            </a:r>
          </a:p>
          <a:p>
            <a:pPr marL="742950" lvl="1" algn="just">
              <a:buFont typeface="Arial"/>
              <a:buChar char="•"/>
            </a:pPr>
            <a:r>
              <a:rPr lang="pt-PT" sz="1800" dirty="0" smtClean="0">
                <a:hlinkClick r:id="rId3"/>
              </a:rPr>
              <a:t>Biodiversidade</a:t>
            </a:r>
            <a:endParaRPr lang="pt-PT" sz="1800" dirty="0" smtClean="0"/>
          </a:p>
          <a:p>
            <a:pPr marL="742950" lvl="1" algn="just">
              <a:buFont typeface="Arial"/>
              <a:buChar char="•"/>
            </a:pPr>
            <a:r>
              <a:rPr lang="pt-PT" sz="1800" dirty="0" smtClean="0">
                <a:hlinkClick r:id="rId4"/>
              </a:rPr>
              <a:t>Desertificação</a:t>
            </a:r>
            <a:r>
              <a:rPr lang="pt-PT" sz="1800" dirty="0" smtClean="0"/>
              <a:t> </a:t>
            </a:r>
          </a:p>
          <a:p>
            <a:pPr marL="742950" lvl="1" algn="just">
              <a:buFont typeface="Arial"/>
              <a:buChar char="•"/>
            </a:pPr>
            <a:r>
              <a:rPr lang="pt-PT" sz="1800" dirty="0" smtClean="0">
                <a:hlinkClick r:id="rId5" tooltip="Mudanças climáticas"/>
              </a:rPr>
              <a:t>Mudanças climáticas</a:t>
            </a:r>
            <a:endParaRPr lang="pt-PT" sz="1800" dirty="0" smtClean="0"/>
          </a:p>
          <a:p>
            <a:pPr marL="742950" lvl="1" algn="just">
              <a:buNone/>
            </a:pPr>
            <a:r>
              <a:rPr lang="pt-PT" sz="1800" dirty="0" smtClean="0"/>
              <a:t>- Uma declaração de princípios sobre </a:t>
            </a:r>
            <a:r>
              <a:rPr lang="pt-PT" sz="1800" dirty="0" smtClean="0">
                <a:hlinkClick r:id="rId6" tooltip="Floresta"/>
              </a:rPr>
              <a:t>florestas</a:t>
            </a:r>
            <a:r>
              <a:rPr lang="pt-PT" sz="1800" dirty="0" smtClean="0"/>
              <a:t>; </a:t>
            </a:r>
          </a:p>
          <a:p>
            <a:pPr algn="just">
              <a:buNone/>
            </a:pPr>
            <a:r>
              <a:rPr lang="pt-PT" sz="1800" dirty="0" smtClean="0"/>
              <a:t>- A  </a:t>
            </a:r>
            <a:r>
              <a:rPr lang="pt-PT" sz="1800" dirty="0" smtClean="0">
                <a:solidFill>
                  <a:srgbClr val="BA0000"/>
                </a:solidFill>
                <a:hlinkClick r:id="rId7" tooltip="Declaração do Rio sobre Ambiente e Desenvolvimento (página não existe)"/>
              </a:rPr>
              <a:t>Declaração do Rio sobre Ambiente e Desenvolvimento</a:t>
            </a:r>
            <a:r>
              <a:rPr lang="pt-PT" sz="1800" dirty="0" smtClean="0"/>
              <a:t>; e </a:t>
            </a:r>
          </a:p>
          <a:p>
            <a:pPr algn="just">
              <a:buNone/>
            </a:pPr>
            <a:r>
              <a:rPr lang="pt-PT" sz="1800" dirty="0" smtClean="0"/>
              <a:t>-  </a:t>
            </a:r>
            <a:r>
              <a:rPr lang="pt-PT" sz="1800" dirty="0" smtClean="0">
                <a:hlinkClick r:id="rId8"/>
              </a:rPr>
              <a:t>Agenda 21</a:t>
            </a:r>
            <a:endParaRPr lang="pt-PT" dirty="0"/>
          </a:p>
        </p:txBody>
      </p:sp>
      <p:pic>
        <p:nvPicPr>
          <p:cNvPr id="33794" name="Picture 2" descr="http://t3.gstatic.com/images?q=tbn:ANd9GcSKypZsukSMmLO3amWsriVdrTkRK32F3uwd3EflqT3demWCpguu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0" y="5211198"/>
            <a:ext cx="2195736" cy="164680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pic>
      <p:pic>
        <p:nvPicPr>
          <p:cNvPr id="33796" name="Picture 4" descr="http://joelmirpinho.files.wordpress.com/2010/12/agenda_21.jp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876256" y="4976804"/>
            <a:ext cx="2267744" cy="188119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800" decel="100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800" decel="100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800" decel="100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800" decel="100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8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8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8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800" decel="100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800" decel="100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800" decel="100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800" decel="100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337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337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ta para a direita 4"/>
          <p:cNvSpPr/>
          <p:nvPr/>
        </p:nvSpPr>
        <p:spPr>
          <a:xfrm rot="5400000">
            <a:off x="611560" y="2276872"/>
            <a:ext cx="1080120" cy="648072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0" y="3212976"/>
            <a:ext cx="486003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PT" dirty="0"/>
              <a:t>É</a:t>
            </a:r>
            <a:r>
              <a:rPr lang="pt-PT" dirty="0" smtClean="0"/>
              <a:t> uma declaração de princípios éticos fundamentais para a construção, no de uma sociedade global justa, sustentável e pacífica. Procura  inspirar todos os povos a um novo sentido de interdependência global e responsabilidade compartilhada, voltado para o bem-estar de toda a família humana, da grande comunidade da vida e das futuras gerações. </a:t>
            </a:r>
            <a:endParaRPr lang="pt-PT" dirty="0"/>
          </a:p>
        </p:txBody>
      </p:sp>
      <p:pic>
        <p:nvPicPr>
          <p:cNvPr id="34820" name="Picture 4" descr="http://www.prefeitura.sp.gov.br/cidade/secretarias/upload/meio_ambiente/LogoCarta%20da%20Terr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2714625" cy="207645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pic>
      <p:sp>
        <p:nvSpPr>
          <p:cNvPr id="11" name="CaixaDeTexto 10"/>
          <p:cNvSpPr txBox="1"/>
          <p:nvPr/>
        </p:nvSpPr>
        <p:spPr>
          <a:xfrm>
            <a:off x="5572132" y="714356"/>
            <a:ext cx="22322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+mj-lt"/>
              </a:rPr>
              <a:t>PRINCÍPIOS:</a:t>
            </a:r>
            <a:endParaRPr lang="pt-PT" sz="2400" b="1" dirty="0">
              <a:solidFill>
                <a:schemeClr val="accent2">
                  <a:lumMod val="60000"/>
                  <a:lumOff val="40000"/>
                </a:schemeClr>
              </a:solidFill>
              <a:latin typeface="+mj-lt"/>
            </a:endParaRPr>
          </a:p>
        </p:txBody>
      </p:sp>
      <p:sp>
        <p:nvSpPr>
          <p:cNvPr id="12" name="Rectângulo 11"/>
          <p:cNvSpPr/>
          <p:nvPr/>
        </p:nvSpPr>
        <p:spPr>
          <a:xfrm>
            <a:off x="5357818" y="1500174"/>
            <a:ext cx="3508003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Arial"/>
              <a:buChar char="•"/>
            </a:pPr>
            <a:r>
              <a:rPr lang="pt-PT" dirty="0" smtClean="0"/>
              <a:t>Respeitar e cuidar da comunidade de vida </a:t>
            </a:r>
          </a:p>
          <a:p>
            <a:pPr algn="just"/>
            <a:endParaRPr lang="pt-PT" dirty="0" smtClean="0"/>
          </a:p>
          <a:p>
            <a:pPr algn="just">
              <a:buFont typeface="Arial"/>
              <a:buChar char="•"/>
            </a:pPr>
            <a:r>
              <a:rPr lang="pt-PT" dirty="0" smtClean="0"/>
              <a:t>Integridade ecológica </a:t>
            </a:r>
          </a:p>
          <a:p>
            <a:pPr algn="just">
              <a:buFont typeface="Arial"/>
              <a:buChar char="•"/>
            </a:pPr>
            <a:endParaRPr lang="pt-PT" dirty="0" smtClean="0"/>
          </a:p>
          <a:p>
            <a:pPr algn="just">
              <a:buFont typeface="Arial"/>
              <a:buChar char="•"/>
            </a:pPr>
            <a:r>
              <a:rPr lang="pt-PT" dirty="0" smtClean="0"/>
              <a:t>Justiça social e económica</a:t>
            </a:r>
          </a:p>
          <a:p>
            <a:pPr algn="just"/>
            <a:r>
              <a:rPr lang="pt-PT" dirty="0" smtClean="0"/>
              <a:t> </a:t>
            </a:r>
          </a:p>
          <a:p>
            <a:pPr algn="just">
              <a:buFont typeface="Arial"/>
              <a:buChar char="•"/>
            </a:pPr>
            <a:r>
              <a:rPr lang="pt-PT" dirty="0" smtClean="0"/>
              <a:t>Democracia, não-violência e paz </a:t>
            </a:r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8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8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nergia">
  <a:themeElements>
    <a:clrScheme name="Personalizado 2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FFFFFF"/>
      </a:accent1>
      <a:accent2>
        <a:srgbClr val="9B2D1F"/>
      </a:accent2>
      <a:accent3>
        <a:srgbClr val="A28E6A"/>
      </a:accent3>
      <a:accent4>
        <a:srgbClr val="956251"/>
      </a:accent4>
      <a:accent5>
        <a:srgbClr val="FFFFFF"/>
      </a:accent5>
      <a:accent6>
        <a:srgbClr val="855D5D"/>
      </a:accent6>
      <a:hlink>
        <a:srgbClr val="CC9900"/>
      </a:hlink>
      <a:folHlink>
        <a:srgbClr val="96A9A9"/>
      </a:folHlink>
    </a:clrScheme>
    <a:fontScheme name="Energia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Energia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230</TotalTime>
  <Words>489</Words>
  <Application>Microsoft Office PowerPoint</Application>
  <PresentationFormat>Apresentação no Ecrã (4:3)</PresentationFormat>
  <Paragraphs>123</Paragraphs>
  <Slides>18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18</vt:i4>
      </vt:variant>
    </vt:vector>
  </HeadingPairs>
  <TitlesOfParts>
    <vt:vector size="19" baseType="lpstr">
      <vt:lpstr>Energia</vt:lpstr>
      <vt:lpstr>Principais Conferências Ambientais sobre o Clima</vt:lpstr>
      <vt:lpstr>Introdução</vt:lpstr>
      <vt:lpstr>Principais Conferências Ambientais(A ECO-92)</vt:lpstr>
      <vt:lpstr>A Conferência do Rio de Janeiro</vt:lpstr>
      <vt:lpstr>História</vt:lpstr>
      <vt:lpstr>Diapositivo 6</vt:lpstr>
      <vt:lpstr>Diapositivo 7</vt:lpstr>
      <vt:lpstr>Documentos oficiais</vt:lpstr>
      <vt:lpstr>Diapositivo 9</vt:lpstr>
      <vt:lpstr>Diapositivo 10</vt:lpstr>
      <vt:lpstr>Agenda 21</vt:lpstr>
      <vt:lpstr>Agenda 21</vt:lpstr>
      <vt:lpstr>Temas e  Desenvolvimentos</vt:lpstr>
      <vt:lpstr>Convenção de Mudanças Climáticas e Protocolo de Quioto</vt:lpstr>
      <vt:lpstr>Diapositivo 15</vt:lpstr>
      <vt:lpstr>Rio+10</vt:lpstr>
      <vt:lpstr>Conclusão</vt:lpstr>
      <vt:lpstr>Bibliografia:</vt:lpstr>
    </vt:vector>
  </TitlesOfParts>
  <Company>Nome da empresa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Principais Conferências Ambientais sobre o Clima</dc:title>
  <dc:creator>Nome de utilizador</dc:creator>
  <cp:lastModifiedBy>lfavila</cp:lastModifiedBy>
  <cp:revision>24</cp:revision>
  <dcterms:created xsi:type="dcterms:W3CDTF">2011-03-27T14:37:34Z</dcterms:created>
  <dcterms:modified xsi:type="dcterms:W3CDTF">2011-05-04T12:41:06Z</dcterms:modified>
</cp:coreProperties>
</file>